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9" r:id="rId2"/>
    <p:sldId id="258" r:id="rId3"/>
    <p:sldId id="260" r:id="rId4"/>
    <p:sldId id="261" r:id="rId5"/>
    <p:sldId id="262" r:id="rId6"/>
    <p:sldId id="264" r:id="rId7"/>
    <p:sldId id="266" r:id="rId8"/>
    <p:sldId id="267" r:id="rId9"/>
    <p:sldId id="263" r:id="rId10"/>
    <p:sldId id="268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F7FF"/>
    <a:srgbClr val="E0EBFF"/>
    <a:srgbClr val="FF9300"/>
    <a:srgbClr val="FFF495"/>
    <a:srgbClr val="FFF2CD"/>
    <a:srgbClr val="F5FED2"/>
    <a:srgbClr val="FFD77E"/>
    <a:srgbClr val="6095C9"/>
    <a:srgbClr val="B6E99F"/>
    <a:srgbClr val="F7B9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11" autoAdjust="0"/>
    <p:restoredTop sz="89932"/>
  </p:normalViewPr>
  <p:slideViewPr>
    <p:cSldViewPr snapToGrid="0">
      <p:cViewPr>
        <p:scale>
          <a:sx n="90" d="100"/>
          <a:sy n="90" d="100"/>
        </p:scale>
        <p:origin x="43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2019/10/11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3989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34537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05397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4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kumimoji="0" lang="zh-CN" altLang="en-US" dirty="0">
              <a:latin typeface="Arial" panose="020B0604020202020204" pitchFamily="34" charset="0"/>
              <a:ea typeface="MS PGothic" panose="020B0600070205080204" charset="-128"/>
            </a:endParaRPr>
          </a:p>
        </p:txBody>
      </p:sp>
      <p:sp>
        <p:nvSpPr>
          <p:cNvPr id="8195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fld id="{80DF3984-D036-8146-80F3-60605DE9315C}" type="slidenum">
              <a:rPr lang="zh-CN" altLang="en-US" sz="1200"/>
              <a:t>4</a:t>
            </a:fld>
            <a:endParaRPr lang="zh-CN" altLang="en-US" sz="1200"/>
          </a:p>
        </p:txBody>
      </p:sp>
    </p:spTree>
    <p:extLst>
      <p:ext uri="{BB962C8B-B14F-4D97-AF65-F5344CB8AC3E}">
        <p14:creationId xmlns:p14="http://schemas.microsoft.com/office/powerpoint/2010/main" val="158683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4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kumimoji="0" lang="zh-CN" altLang="en-US" dirty="0">
              <a:latin typeface="Arial" panose="020B0604020202020204" pitchFamily="34" charset="0"/>
              <a:ea typeface="MS PGothic" panose="020B0600070205080204" charset="-128"/>
            </a:endParaRPr>
          </a:p>
        </p:txBody>
      </p:sp>
      <p:sp>
        <p:nvSpPr>
          <p:cNvPr id="8195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fld id="{80DF3984-D036-8146-80F3-60605DE9315C}" type="slidenum">
              <a:rPr lang="zh-CN" altLang="en-US" sz="1200"/>
              <a:t>5</a:t>
            </a:fld>
            <a:endParaRPr lang="zh-CN" altLang="en-US" sz="1200"/>
          </a:p>
        </p:txBody>
      </p:sp>
    </p:spTree>
    <p:extLst>
      <p:ext uri="{BB962C8B-B14F-4D97-AF65-F5344CB8AC3E}">
        <p14:creationId xmlns:p14="http://schemas.microsoft.com/office/powerpoint/2010/main" val="4110164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4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kumimoji="0" lang="zh-CN" altLang="en-US" dirty="0">
              <a:latin typeface="Arial" panose="020B0604020202020204" pitchFamily="34" charset="0"/>
              <a:ea typeface="MS PGothic" panose="020B0600070205080204" charset="-128"/>
            </a:endParaRPr>
          </a:p>
        </p:txBody>
      </p:sp>
      <p:sp>
        <p:nvSpPr>
          <p:cNvPr id="8195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fld id="{80DF3984-D036-8146-80F3-60605DE9315C}" type="slidenum">
              <a:rPr lang="zh-CN" altLang="en-US" sz="1200"/>
              <a:t>6</a:t>
            </a:fld>
            <a:endParaRPr lang="zh-CN" altLang="en-US" sz="1200"/>
          </a:p>
        </p:txBody>
      </p:sp>
    </p:spTree>
    <p:extLst>
      <p:ext uri="{BB962C8B-B14F-4D97-AF65-F5344CB8AC3E}">
        <p14:creationId xmlns:p14="http://schemas.microsoft.com/office/powerpoint/2010/main" val="16463689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4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kumimoji="0" lang="zh-CN" altLang="en-US" dirty="0">
              <a:latin typeface="Arial" panose="020B0604020202020204" pitchFamily="34" charset="0"/>
              <a:ea typeface="MS PGothic" panose="020B0600070205080204" charset="-128"/>
            </a:endParaRPr>
          </a:p>
        </p:txBody>
      </p:sp>
      <p:sp>
        <p:nvSpPr>
          <p:cNvPr id="8195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fld id="{80DF3984-D036-8146-80F3-60605DE9315C}" type="slidenum">
              <a:rPr lang="zh-CN" altLang="en-US" sz="1200"/>
              <a:t>7</a:t>
            </a:fld>
            <a:endParaRPr lang="zh-CN" altLang="en-US" sz="1200"/>
          </a:p>
        </p:txBody>
      </p:sp>
    </p:spTree>
    <p:extLst>
      <p:ext uri="{BB962C8B-B14F-4D97-AF65-F5344CB8AC3E}">
        <p14:creationId xmlns:p14="http://schemas.microsoft.com/office/powerpoint/2010/main" val="1957140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4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kumimoji="0" lang="zh-CN" altLang="en-US" dirty="0">
              <a:latin typeface="Arial" panose="020B0604020202020204" pitchFamily="34" charset="0"/>
              <a:ea typeface="MS PGothic" panose="020B0600070205080204" charset="-128"/>
            </a:endParaRPr>
          </a:p>
        </p:txBody>
      </p:sp>
      <p:sp>
        <p:nvSpPr>
          <p:cNvPr id="8195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fld id="{80DF3984-D036-8146-80F3-60605DE9315C}" type="slidenum">
              <a:rPr lang="zh-CN" altLang="en-US" sz="1200"/>
              <a:t>8</a:t>
            </a:fld>
            <a:endParaRPr lang="zh-CN" altLang="en-US" sz="1200"/>
          </a:p>
        </p:txBody>
      </p:sp>
    </p:spTree>
    <p:extLst>
      <p:ext uri="{BB962C8B-B14F-4D97-AF65-F5344CB8AC3E}">
        <p14:creationId xmlns:p14="http://schemas.microsoft.com/office/powerpoint/2010/main" val="8794069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4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kumimoji="0" lang="zh-CN" altLang="en-US" dirty="0">
              <a:latin typeface="Arial" panose="020B0604020202020204" pitchFamily="34" charset="0"/>
              <a:ea typeface="MS PGothic" panose="020B0600070205080204" charset="-128"/>
            </a:endParaRPr>
          </a:p>
        </p:txBody>
      </p:sp>
      <p:sp>
        <p:nvSpPr>
          <p:cNvPr id="8195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fld id="{80DF3984-D036-8146-80F3-60605DE9315C}" type="slidenum">
              <a:rPr lang="zh-CN" altLang="en-US" sz="1200"/>
              <a:t>10</a:t>
            </a:fld>
            <a:endParaRPr lang="zh-CN" altLang="en-US" sz="1200"/>
          </a:p>
        </p:txBody>
      </p:sp>
    </p:spTree>
    <p:extLst>
      <p:ext uri="{BB962C8B-B14F-4D97-AF65-F5344CB8AC3E}">
        <p14:creationId xmlns:p14="http://schemas.microsoft.com/office/powerpoint/2010/main" val="911974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2019/10/11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2019/10/11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2019/10/11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2019/10/11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2019/10/11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2019/10/11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2019/10/11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2019/10/11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2019/10/11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2019/10/11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2019/10/11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2019/10/11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流程图: 可选过程 55"/>
          <p:cNvSpPr/>
          <p:nvPr/>
        </p:nvSpPr>
        <p:spPr>
          <a:xfrm>
            <a:off x="345440" y="156845"/>
            <a:ext cx="11457940" cy="6385560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  <a:p>
            <a:pPr algn="ctr"/>
            <a:endParaRPr lang="zh-CN" altLang="en-US"/>
          </a:p>
          <a:p>
            <a:pPr algn="ctr"/>
            <a:endParaRPr lang="zh-CN" altLang="en-US"/>
          </a:p>
          <a:p>
            <a:pPr algn="ctr"/>
            <a:endParaRPr lang="zh-CN" altLang="en-US"/>
          </a:p>
          <a:p>
            <a:pPr algn="ctr"/>
            <a:endParaRPr lang="zh-CN" altLang="en-US"/>
          </a:p>
          <a:p>
            <a:pPr algn="ctr"/>
            <a:endParaRPr lang="zh-CN" altLang="en-US"/>
          </a:p>
          <a:p>
            <a:pPr algn="ctr"/>
            <a:endParaRPr lang="zh-CN" altLang="en-US"/>
          </a:p>
          <a:p>
            <a:pPr algn="ctr"/>
            <a:endParaRPr lang="zh-CN" altLang="en-US"/>
          </a:p>
          <a:p>
            <a:pPr algn="ctr"/>
            <a:endParaRPr lang="zh-CN" altLang="en-US"/>
          </a:p>
          <a:p>
            <a:pPr algn="ctr"/>
            <a:endParaRPr lang="zh-CN" altLang="en-US"/>
          </a:p>
          <a:p>
            <a:pPr algn="ctr"/>
            <a:endParaRPr lang="zh-CN" altLang="en-US"/>
          </a:p>
          <a:p>
            <a:pPr algn="ctr"/>
            <a:endParaRPr lang="zh-CN" altLang="en-US"/>
          </a:p>
          <a:p>
            <a:pPr algn="ctr"/>
            <a:endParaRPr lang="zh-CN" altLang="en-US"/>
          </a:p>
          <a:p>
            <a:pPr algn="ctr"/>
            <a:endParaRPr lang="zh-CN" altLang="en-US"/>
          </a:p>
          <a:p>
            <a:pPr algn="ctr"/>
            <a:endParaRPr lang="zh-CN" altLang="en-US"/>
          </a:p>
          <a:p>
            <a:pPr algn="ctr"/>
            <a:endParaRPr lang="zh-CN" altLang="en-US"/>
          </a:p>
          <a:p>
            <a:pPr algn="ctr"/>
            <a:endParaRPr lang="zh-CN" altLang="en-US"/>
          </a:p>
          <a:p>
            <a:pPr algn="ctr"/>
            <a:endParaRPr lang="zh-CN" altLang="en-US"/>
          </a:p>
          <a:p>
            <a:pPr algn="ctr"/>
            <a:endParaRPr lang="zh-CN" altLang="en-US"/>
          </a:p>
          <a:p>
            <a:pPr algn="ctr"/>
            <a:endParaRPr lang="en-US" altLang="zh-CN" sz="2400" b="1" dirty="0"/>
          </a:p>
          <a:p>
            <a:pPr algn="ctr"/>
            <a:r>
              <a:rPr lang="en-US" altLang="zh-CN" sz="3200" b="1" dirty="0"/>
              <a:t>XXL-JOB</a:t>
            </a:r>
            <a:r>
              <a:rPr lang="zh-CN" altLang="en-US" sz="3200" b="1"/>
              <a:t>架构图 </a:t>
            </a:r>
            <a:r>
              <a:rPr lang="en-US" altLang="zh-CN" sz="3200" b="1" dirty="0"/>
              <a:t>v1.1</a:t>
            </a:r>
          </a:p>
        </p:txBody>
      </p:sp>
      <p:sp>
        <p:nvSpPr>
          <p:cNvPr id="6" name="流程图: 可选过程 5"/>
          <p:cNvSpPr/>
          <p:nvPr/>
        </p:nvSpPr>
        <p:spPr>
          <a:xfrm>
            <a:off x="672465" y="436245"/>
            <a:ext cx="6865620" cy="5382895"/>
          </a:xfrm>
          <a:prstGeom prst="flowChartAlternate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 b="1">
              <a:solidFill>
                <a:schemeClr val="accent5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>
              <a:solidFill>
                <a:schemeClr val="accent5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>
              <a:solidFill>
                <a:schemeClr val="accent5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>
              <a:solidFill>
                <a:schemeClr val="accent5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>
              <a:solidFill>
                <a:schemeClr val="accent5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>
              <a:solidFill>
                <a:schemeClr val="accent5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>
              <a:solidFill>
                <a:schemeClr val="accent5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>
              <a:solidFill>
                <a:schemeClr val="accent5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>
              <a:solidFill>
                <a:schemeClr val="accent5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>
              <a:solidFill>
                <a:schemeClr val="accent5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>
              <a:solidFill>
                <a:schemeClr val="accent5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>
              <a:solidFill>
                <a:schemeClr val="accent5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2400" b="1">
                <a:solidFill>
                  <a:schemeClr val="accent5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调度中心</a:t>
            </a:r>
          </a:p>
        </p:txBody>
      </p:sp>
      <p:sp>
        <p:nvSpPr>
          <p:cNvPr id="11" name="圆柱形 10"/>
          <p:cNvSpPr/>
          <p:nvPr/>
        </p:nvSpPr>
        <p:spPr>
          <a:xfrm>
            <a:off x="918845" y="832485"/>
            <a:ext cx="3928745" cy="2955290"/>
          </a:xfrm>
          <a:prstGeom prst="ca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b="1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b="1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b="1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b="1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b="1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b="1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b="1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任务池</a:t>
            </a:r>
          </a:p>
        </p:txBody>
      </p:sp>
      <p:sp>
        <p:nvSpPr>
          <p:cNvPr id="8" name="流程图: 可选过程 7"/>
          <p:cNvSpPr/>
          <p:nvPr/>
        </p:nvSpPr>
        <p:spPr>
          <a:xfrm>
            <a:off x="1067435" y="1742440"/>
            <a:ext cx="3597275" cy="400685"/>
          </a:xfrm>
          <a:prstGeom prst="flowChartAlternateProcess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宴会商户头图绑定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JOB</a:t>
            </a:r>
          </a:p>
        </p:txBody>
      </p:sp>
      <p:sp>
        <p:nvSpPr>
          <p:cNvPr id="9" name="流程图: 可选过程 8"/>
          <p:cNvSpPr/>
          <p:nvPr/>
        </p:nvSpPr>
        <p:spPr>
          <a:xfrm>
            <a:off x="1068705" y="2287270"/>
            <a:ext cx="3597275" cy="397510"/>
          </a:xfrm>
          <a:prstGeom prst="flowChartAlternateProcess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婚宴默认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sym typeface="+mn-ea"/>
              </a:rPr>
              <a:t>搜索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排序跑分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JOB</a:t>
            </a:r>
          </a:p>
        </p:txBody>
      </p:sp>
      <p:sp>
        <p:nvSpPr>
          <p:cNvPr id="10" name="流程图: 可选过程 9"/>
          <p:cNvSpPr/>
          <p:nvPr/>
        </p:nvSpPr>
        <p:spPr>
          <a:xfrm>
            <a:off x="1071880" y="2863850"/>
            <a:ext cx="3597275" cy="340360"/>
          </a:xfrm>
          <a:prstGeom prst="flowChartAlternateProcess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……</a:t>
            </a:r>
          </a:p>
        </p:txBody>
      </p:sp>
      <p:sp>
        <p:nvSpPr>
          <p:cNvPr id="22" name="流程图: 可选过程 21"/>
          <p:cNvSpPr/>
          <p:nvPr/>
        </p:nvSpPr>
        <p:spPr>
          <a:xfrm>
            <a:off x="5225415" y="935355"/>
            <a:ext cx="1898015" cy="708660"/>
          </a:xfrm>
          <a:prstGeom prst="flowChartAlternateProcess">
            <a:avLst/>
          </a:prstGeom>
          <a:solidFill>
            <a:schemeClr val="bg1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调度器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A</a:t>
            </a:r>
          </a:p>
          <a:p>
            <a:pPr algn="ctr"/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【block】</a:t>
            </a:r>
          </a:p>
        </p:txBody>
      </p:sp>
      <p:sp>
        <p:nvSpPr>
          <p:cNvPr id="29" name="流程图: 可选过程 28"/>
          <p:cNvSpPr/>
          <p:nvPr/>
        </p:nvSpPr>
        <p:spPr>
          <a:xfrm>
            <a:off x="5280025" y="1979930"/>
            <a:ext cx="1898015" cy="708660"/>
          </a:xfrm>
          <a:prstGeom prst="flowChartAlternateProcess">
            <a:avLst/>
          </a:prstGeom>
          <a:solidFill>
            <a:schemeClr val="bg1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调度器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B</a:t>
            </a:r>
          </a:p>
          <a:p>
            <a:pPr algn="ctr"/>
            <a:r>
              <a:rPr lang="zh-CN" altLang="en-US">
                <a:latin typeface="微软雅黑" panose="020B0503020204020204" charset="-122"/>
                <a:ea typeface="微软雅黑" panose="020B0503020204020204" charset="-122"/>
                <a:sym typeface="+mn-ea"/>
              </a:rPr>
              <a:t>【block】</a:t>
            </a:r>
            <a:endParaRPr lang="en-US" altLang="zh-CN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5" name="流程图: 可选过程 34"/>
          <p:cNvSpPr/>
          <p:nvPr/>
        </p:nvSpPr>
        <p:spPr>
          <a:xfrm>
            <a:off x="5280025" y="2952115"/>
            <a:ext cx="1898015" cy="708660"/>
          </a:xfrm>
          <a:prstGeom prst="flowChartAlternateProces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调度器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C</a:t>
            </a:r>
          </a:p>
          <a:p>
            <a:pPr algn="ctr"/>
            <a:r>
              <a:rPr lang="zh-CN" altLang="en-US">
                <a:latin typeface="微软雅黑" panose="020B0503020204020204" charset="-122"/>
                <a:ea typeface="微软雅黑" panose="020B0503020204020204" charset="-122"/>
                <a:sym typeface="+mn-ea"/>
              </a:rPr>
              <a:t>【active】</a:t>
            </a:r>
            <a:endParaRPr lang="en-US" altLang="zh-CN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6" name="流程图: 可选过程 35"/>
          <p:cNvSpPr/>
          <p:nvPr/>
        </p:nvSpPr>
        <p:spPr>
          <a:xfrm>
            <a:off x="1097280" y="4314190"/>
            <a:ext cx="5988050" cy="640715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调度日志</a:t>
            </a:r>
          </a:p>
        </p:txBody>
      </p:sp>
      <p:sp>
        <p:nvSpPr>
          <p:cNvPr id="37" name="下箭头 36"/>
          <p:cNvSpPr/>
          <p:nvPr/>
        </p:nvSpPr>
        <p:spPr>
          <a:xfrm>
            <a:off x="6210935" y="3715385"/>
            <a:ext cx="160655" cy="553720"/>
          </a:xfrm>
          <a:prstGeom prst="down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9" name="流程图: 可选过程 38"/>
          <p:cNvSpPr/>
          <p:nvPr/>
        </p:nvSpPr>
        <p:spPr>
          <a:xfrm>
            <a:off x="8888730" y="597535"/>
            <a:ext cx="2533650" cy="520065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zh-CN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en-US" altLang="zh-CN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en-US" altLang="zh-CN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en-US" altLang="zh-CN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en-US" altLang="zh-CN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en-US" altLang="zh-CN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en-US" altLang="zh-CN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en-US" altLang="zh-CN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en-US" altLang="zh-CN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en-US" altLang="zh-CN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en-US" altLang="zh-CN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en-US" altLang="zh-CN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en-US" altLang="zh-CN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en-US" altLang="zh-CN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en-US" altLang="zh-CN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2400" b="1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执行器</a:t>
            </a:r>
          </a:p>
        </p:txBody>
      </p:sp>
      <p:sp>
        <p:nvSpPr>
          <p:cNvPr id="43" name="右箭头 42"/>
          <p:cNvSpPr/>
          <p:nvPr/>
        </p:nvSpPr>
        <p:spPr>
          <a:xfrm>
            <a:off x="7593965" y="3176905"/>
            <a:ext cx="1267460" cy="218440"/>
          </a:xfrm>
          <a:prstGeom prst="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4" name="左箭头 43"/>
          <p:cNvSpPr/>
          <p:nvPr/>
        </p:nvSpPr>
        <p:spPr>
          <a:xfrm>
            <a:off x="7593965" y="4560570"/>
            <a:ext cx="1252855" cy="189230"/>
          </a:xfrm>
          <a:prstGeom prst="lef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5" name="流程图: 磁盘 44"/>
          <p:cNvSpPr/>
          <p:nvPr/>
        </p:nvSpPr>
        <p:spPr>
          <a:xfrm>
            <a:off x="9226550" y="878205"/>
            <a:ext cx="1805940" cy="2650490"/>
          </a:xfrm>
          <a:prstGeom prst="flowChartMagneticDisk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b="1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b="1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b="1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b="1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b="1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1600" b="1">
                <a:latin typeface="微软雅黑" panose="020B0503020204020204" charset="-122"/>
                <a:ea typeface="微软雅黑" panose="020B0503020204020204" charset="-122"/>
              </a:rPr>
              <a:t>调度队列</a:t>
            </a:r>
          </a:p>
        </p:txBody>
      </p:sp>
      <p:sp>
        <p:nvSpPr>
          <p:cNvPr id="47" name="左右箭头 46"/>
          <p:cNvSpPr/>
          <p:nvPr/>
        </p:nvSpPr>
        <p:spPr>
          <a:xfrm>
            <a:off x="4885055" y="3206115"/>
            <a:ext cx="378460" cy="160020"/>
          </a:xfrm>
          <a:prstGeom prst="left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8" name="流程图: 可选过程 47"/>
          <p:cNvSpPr/>
          <p:nvPr/>
        </p:nvSpPr>
        <p:spPr>
          <a:xfrm>
            <a:off x="9370060" y="1778635"/>
            <a:ext cx="1471295" cy="291465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</a:rPr>
              <a:t>调度请求</a:t>
            </a:r>
          </a:p>
        </p:txBody>
      </p:sp>
      <p:sp>
        <p:nvSpPr>
          <p:cNvPr id="51" name="流程图: 可选过程 50"/>
          <p:cNvSpPr/>
          <p:nvPr/>
        </p:nvSpPr>
        <p:spPr>
          <a:xfrm>
            <a:off x="9357360" y="2185035"/>
            <a:ext cx="1471295" cy="291465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</a:rPr>
              <a:t>调度请求</a:t>
            </a:r>
          </a:p>
        </p:txBody>
      </p:sp>
      <p:sp>
        <p:nvSpPr>
          <p:cNvPr id="52" name="流程图: 可选过程 51"/>
          <p:cNvSpPr/>
          <p:nvPr/>
        </p:nvSpPr>
        <p:spPr>
          <a:xfrm>
            <a:off x="9358630" y="2591435"/>
            <a:ext cx="1471295" cy="291465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</a:rPr>
              <a:t>……</a:t>
            </a:r>
          </a:p>
        </p:txBody>
      </p:sp>
      <p:sp>
        <p:nvSpPr>
          <p:cNvPr id="53" name="流程图: 可选过程 52"/>
          <p:cNvSpPr/>
          <p:nvPr/>
        </p:nvSpPr>
        <p:spPr>
          <a:xfrm>
            <a:off x="9168765" y="4139565"/>
            <a:ext cx="1850390" cy="845185"/>
          </a:xfrm>
          <a:prstGeom prst="flowChartAlternateProces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b="1"/>
              <a:t>任务执行</a:t>
            </a:r>
          </a:p>
          <a:p>
            <a:pPr algn="ctr"/>
            <a:r>
              <a:rPr lang="zh-CN" altLang="en-US" sz="1600" b="1"/>
              <a:t>【业务逻辑】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622491" y="576163"/>
            <a:ext cx="5778309" cy="5176329"/>
          </a:xfrm>
          <a:prstGeom prst="rect">
            <a:avLst/>
          </a:prstGeom>
          <a:solidFill>
            <a:srgbClr val="9FC2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>
              <a:defRPr/>
            </a:pPr>
            <a:r>
              <a:rPr kumimoji="1" lang="zh-CN" altLang="en-US" sz="1600" b="1" dirty="0">
                <a:solidFill>
                  <a:schemeClr val="tx1"/>
                </a:solidFill>
                <a:latin typeface="Heiti SC Light" charset="-122"/>
                <a:ea typeface="Heiti SC Light" charset="-122"/>
                <a:cs typeface="Heiti SC Light" charset="-122"/>
              </a:rPr>
              <a:t>调度中心</a:t>
            </a:r>
          </a:p>
        </p:txBody>
      </p:sp>
      <p:sp>
        <p:nvSpPr>
          <p:cNvPr id="7" name="进程 6"/>
          <p:cNvSpPr/>
          <p:nvPr/>
        </p:nvSpPr>
        <p:spPr>
          <a:xfrm>
            <a:off x="720867" y="4786674"/>
            <a:ext cx="3336094" cy="442510"/>
          </a:xfrm>
          <a:prstGeom prst="flowChart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kumimoji="1" lang="zh-CN" altLang="en-US" sz="1600" b="1" dirty="0" smtClean="0">
                <a:latin typeface="Heiti SC Light" charset="-122"/>
                <a:ea typeface="Heiti SC Light" charset="-122"/>
                <a:cs typeface="Heiti SC Light" charset="-122"/>
              </a:rPr>
              <a:t>数据中心</a:t>
            </a:r>
            <a:endParaRPr kumimoji="1" lang="zh-CN" altLang="en-US" sz="1600" b="1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29" name="可选流程 28"/>
          <p:cNvSpPr/>
          <p:nvPr/>
        </p:nvSpPr>
        <p:spPr>
          <a:xfrm>
            <a:off x="4271056" y="4568832"/>
            <a:ext cx="1659412" cy="572325"/>
          </a:xfrm>
          <a:prstGeom prst="flowChartAlternateProcess">
            <a:avLst/>
          </a:prstGeom>
          <a:solidFill>
            <a:srgbClr val="9379B3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注册服务</a:t>
            </a:r>
          </a:p>
        </p:txBody>
      </p:sp>
      <p:sp>
        <p:nvSpPr>
          <p:cNvPr id="4" name="矩形 3"/>
          <p:cNvSpPr/>
          <p:nvPr/>
        </p:nvSpPr>
        <p:spPr>
          <a:xfrm>
            <a:off x="720867" y="688297"/>
            <a:ext cx="1672839" cy="1961502"/>
          </a:xfrm>
          <a:prstGeom prst="rect">
            <a:avLst/>
          </a:prstGeom>
          <a:solidFill>
            <a:srgbClr val="E0EBFF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algn="ctr">
              <a:defRPr/>
            </a:pPr>
            <a:r>
              <a:rPr kumimoji="1" lang="zh-CN" altLang="en-US" sz="1400" b="1" dirty="0" smtClean="0">
                <a:latin typeface="Heiti SC Light" charset="-122"/>
                <a:ea typeface="Heiti SC Light" charset="-122"/>
                <a:cs typeface="Heiti SC Light" charset="-122"/>
              </a:rPr>
              <a:t>任务管理</a:t>
            </a:r>
          </a:p>
        </p:txBody>
      </p:sp>
      <p:sp>
        <p:nvSpPr>
          <p:cNvPr id="5" name="可选流程 4"/>
          <p:cNvSpPr/>
          <p:nvPr/>
        </p:nvSpPr>
        <p:spPr>
          <a:xfrm>
            <a:off x="799893" y="1015627"/>
            <a:ext cx="1535914" cy="251629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执行器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60" name="可选流程 59"/>
          <p:cNvSpPr/>
          <p:nvPr/>
        </p:nvSpPr>
        <p:spPr>
          <a:xfrm>
            <a:off x="799893" y="1406309"/>
            <a:ext cx="1535914" cy="281598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任务</a:t>
            </a: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模式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62" name="可选流程 61"/>
          <p:cNvSpPr/>
          <p:nvPr/>
        </p:nvSpPr>
        <p:spPr>
          <a:xfrm>
            <a:off x="799893" y="1830646"/>
            <a:ext cx="1535914" cy="255324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JobHandler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63" name="可选流程 62"/>
          <p:cNvSpPr/>
          <p:nvPr/>
        </p:nvSpPr>
        <p:spPr>
          <a:xfrm>
            <a:off x="799893" y="2206727"/>
            <a:ext cx="1535914" cy="274201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……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388914" y="688297"/>
            <a:ext cx="1668047" cy="1961502"/>
          </a:xfrm>
          <a:prstGeom prst="rect">
            <a:avLst/>
          </a:prstGeom>
          <a:solidFill>
            <a:srgbClr val="DEF7FF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algn="ctr">
              <a:defRPr/>
            </a:pPr>
            <a:r>
              <a:rPr kumimoji="1" lang="zh-CN" altLang="en-US" sz="1400" b="1" dirty="0" smtClean="0">
                <a:latin typeface="Heiti SC Light" charset="-122"/>
                <a:ea typeface="Heiti SC Light" charset="-122"/>
                <a:cs typeface="Heiti SC Light" charset="-122"/>
              </a:rPr>
              <a:t>执行器管理</a:t>
            </a:r>
            <a:endParaRPr kumimoji="1" lang="zh-CN" altLang="en-US" sz="1400" b="1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40" name="可选流程 39"/>
          <p:cNvSpPr/>
          <p:nvPr/>
        </p:nvSpPr>
        <p:spPr>
          <a:xfrm>
            <a:off x="2491980" y="1009669"/>
            <a:ext cx="1432847" cy="272004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注册方式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66" name="可选流程 65"/>
          <p:cNvSpPr/>
          <p:nvPr/>
        </p:nvSpPr>
        <p:spPr>
          <a:xfrm>
            <a:off x="2491979" y="1400460"/>
            <a:ext cx="1432847" cy="275832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AppName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67" name="可选流程 66"/>
          <p:cNvSpPr/>
          <p:nvPr/>
        </p:nvSpPr>
        <p:spPr>
          <a:xfrm>
            <a:off x="2491978" y="1834820"/>
            <a:ext cx="1432847" cy="263850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机器地址列表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68" name="可选流程 67"/>
          <p:cNvSpPr/>
          <p:nvPr/>
        </p:nvSpPr>
        <p:spPr>
          <a:xfrm>
            <a:off x="2491977" y="2217078"/>
            <a:ext cx="1432847" cy="263850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……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01" name="矩形 100"/>
          <p:cNvSpPr/>
          <p:nvPr/>
        </p:nvSpPr>
        <p:spPr>
          <a:xfrm>
            <a:off x="6400801" y="576163"/>
            <a:ext cx="5181600" cy="5176329"/>
          </a:xfrm>
          <a:prstGeom prst="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b"/>
          <a:lstStyle/>
          <a:p>
            <a:pPr algn="ctr">
              <a:defRPr/>
            </a:pPr>
            <a:r>
              <a:rPr kumimoji="1" lang="zh-CN" altLang="en-US" sz="1600" b="1" dirty="0" smtClean="0">
                <a:latin typeface="Heiti SC Light" charset="-122"/>
                <a:ea typeface="Heiti SC Light" charset="-122"/>
                <a:cs typeface="Heiti SC Light" charset="-122"/>
              </a:rPr>
              <a:t>执行器</a:t>
            </a:r>
            <a:endParaRPr kumimoji="1" lang="zh-CN" altLang="en-US" sz="1600" b="1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39" name="圆角矩形 138"/>
          <p:cNvSpPr/>
          <p:nvPr/>
        </p:nvSpPr>
        <p:spPr>
          <a:xfrm>
            <a:off x="4276756" y="3340779"/>
            <a:ext cx="1659413" cy="574484"/>
          </a:xfrm>
          <a:prstGeom prst="roundRect">
            <a:avLst/>
          </a:prstGeom>
          <a:solidFill>
            <a:srgbClr val="58B8D1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回调</a:t>
            </a: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服务</a:t>
            </a:r>
          </a:p>
        </p:txBody>
      </p:sp>
      <p:sp>
        <p:nvSpPr>
          <p:cNvPr id="153" name="矩形 152"/>
          <p:cNvSpPr/>
          <p:nvPr/>
        </p:nvSpPr>
        <p:spPr>
          <a:xfrm>
            <a:off x="720867" y="2657780"/>
            <a:ext cx="1668047" cy="1961502"/>
          </a:xfrm>
          <a:prstGeom prst="rect">
            <a:avLst/>
          </a:prstGeom>
          <a:solidFill>
            <a:srgbClr val="DEF7FF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algn="ctr">
              <a:defRPr/>
            </a:pPr>
            <a:r>
              <a:rPr kumimoji="1" lang="zh-CN" altLang="en-US" sz="1400" b="1" dirty="0">
                <a:latin typeface="Heiti SC Light" charset="-122"/>
                <a:ea typeface="Heiti SC Light" charset="-122"/>
                <a:cs typeface="Heiti SC Light" charset="-122"/>
              </a:rPr>
              <a:t>日志管理</a:t>
            </a:r>
          </a:p>
        </p:txBody>
      </p:sp>
      <p:sp>
        <p:nvSpPr>
          <p:cNvPr id="154" name="可选流程 153"/>
          <p:cNvSpPr/>
          <p:nvPr/>
        </p:nvSpPr>
        <p:spPr>
          <a:xfrm>
            <a:off x="823933" y="2979152"/>
            <a:ext cx="1432847" cy="272004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调度日志</a:t>
            </a:r>
          </a:p>
        </p:txBody>
      </p:sp>
      <p:sp>
        <p:nvSpPr>
          <p:cNvPr id="155" name="可选流程 154"/>
          <p:cNvSpPr/>
          <p:nvPr/>
        </p:nvSpPr>
        <p:spPr>
          <a:xfrm>
            <a:off x="823932" y="3369943"/>
            <a:ext cx="1432847" cy="275832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Rolling</a:t>
            </a: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日志</a:t>
            </a:r>
          </a:p>
        </p:txBody>
      </p:sp>
      <p:sp>
        <p:nvSpPr>
          <p:cNvPr id="156" name="可选流程 155"/>
          <p:cNvSpPr/>
          <p:nvPr/>
        </p:nvSpPr>
        <p:spPr>
          <a:xfrm>
            <a:off x="823931" y="3804303"/>
            <a:ext cx="1432847" cy="263850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GLUE</a:t>
            </a: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版本日志</a:t>
            </a:r>
          </a:p>
        </p:txBody>
      </p:sp>
      <p:sp>
        <p:nvSpPr>
          <p:cNvPr id="157" name="可选流程 156"/>
          <p:cNvSpPr/>
          <p:nvPr/>
        </p:nvSpPr>
        <p:spPr>
          <a:xfrm>
            <a:off x="823930" y="4186561"/>
            <a:ext cx="1432847" cy="263850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……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58" name="矩形 157"/>
          <p:cNvSpPr/>
          <p:nvPr/>
        </p:nvSpPr>
        <p:spPr>
          <a:xfrm>
            <a:off x="2384122" y="2645252"/>
            <a:ext cx="1672839" cy="1974030"/>
          </a:xfrm>
          <a:prstGeom prst="rect">
            <a:avLst/>
          </a:prstGeom>
          <a:solidFill>
            <a:srgbClr val="E0EBFF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algn="ctr">
              <a:defRPr/>
            </a:pPr>
            <a:r>
              <a:rPr kumimoji="1" lang="zh-CN" altLang="en-US" sz="1400" b="1" dirty="0" smtClean="0">
                <a:latin typeface="Heiti SC Light" charset="-122"/>
                <a:ea typeface="Heiti SC Light" charset="-122"/>
                <a:cs typeface="Heiti SC Light" charset="-122"/>
              </a:rPr>
              <a:t>其他</a:t>
            </a:r>
          </a:p>
        </p:txBody>
      </p:sp>
      <p:sp>
        <p:nvSpPr>
          <p:cNvPr id="159" name="可选流程 158"/>
          <p:cNvSpPr/>
          <p:nvPr/>
        </p:nvSpPr>
        <p:spPr>
          <a:xfrm>
            <a:off x="2463148" y="2972582"/>
            <a:ext cx="1535914" cy="251629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运行报表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60" name="可选流程 159"/>
          <p:cNvSpPr/>
          <p:nvPr/>
        </p:nvSpPr>
        <p:spPr>
          <a:xfrm>
            <a:off x="2463148" y="3363264"/>
            <a:ext cx="1535914" cy="281598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失败告警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61" name="可选流程 160"/>
          <p:cNvSpPr/>
          <p:nvPr/>
        </p:nvSpPr>
        <p:spPr>
          <a:xfrm>
            <a:off x="2463148" y="3787601"/>
            <a:ext cx="1535914" cy="255324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任务依赖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62" name="可选流程 161"/>
          <p:cNvSpPr/>
          <p:nvPr/>
        </p:nvSpPr>
        <p:spPr>
          <a:xfrm>
            <a:off x="2463148" y="4163682"/>
            <a:ext cx="1535914" cy="274201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……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30" name="可选流程 29"/>
          <p:cNvSpPr/>
          <p:nvPr/>
        </p:nvSpPr>
        <p:spPr>
          <a:xfrm>
            <a:off x="6903492" y="4598011"/>
            <a:ext cx="1948408" cy="566196"/>
          </a:xfrm>
          <a:prstGeom prst="flowChartAlternateProcess">
            <a:avLst/>
          </a:prstGeom>
          <a:solidFill>
            <a:srgbClr val="9379B3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注册线程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97" name="可选流程 96"/>
          <p:cNvSpPr/>
          <p:nvPr/>
        </p:nvSpPr>
        <p:spPr>
          <a:xfrm>
            <a:off x="6862476" y="992498"/>
            <a:ext cx="2469578" cy="586589"/>
          </a:xfrm>
          <a:prstGeom prst="flowChartAlternateProces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执行器服务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69" name="矩形 168"/>
          <p:cNvSpPr/>
          <p:nvPr/>
        </p:nvSpPr>
        <p:spPr>
          <a:xfrm>
            <a:off x="9740643" y="890130"/>
            <a:ext cx="1588645" cy="3248072"/>
          </a:xfrm>
          <a:prstGeom prst="rect">
            <a:avLst/>
          </a:prstGeom>
          <a:solidFill>
            <a:srgbClr val="DEF7FF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b"/>
          <a:lstStyle/>
          <a:p>
            <a:pPr algn="ctr">
              <a:defRPr/>
            </a:pPr>
            <a:endParaRPr kumimoji="1" lang="zh-CN" altLang="en-US" sz="1600" b="1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cxnSp>
        <p:nvCxnSpPr>
          <p:cNvPr id="171" name="直线箭头连接符 170"/>
          <p:cNvCxnSpPr/>
          <p:nvPr/>
        </p:nvCxnSpPr>
        <p:spPr>
          <a:xfrm>
            <a:off x="9367694" y="1301309"/>
            <a:ext cx="355704" cy="3349"/>
          </a:xfrm>
          <a:prstGeom prst="straightConnector1">
            <a:avLst/>
          </a:prstGeom>
          <a:ln w="28575">
            <a:prstDash val="sysDash"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7" name="矩形 176"/>
          <p:cNvSpPr/>
          <p:nvPr/>
        </p:nvSpPr>
        <p:spPr>
          <a:xfrm>
            <a:off x="6874533" y="3224448"/>
            <a:ext cx="2445465" cy="856602"/>
          </a:xfrm>
          <a:prstGeom prst="rect">
            <a:avLst/>
          </a:prstGeom>
          <a:solidFill>
            <a:srgbClr val="DEF7FF"/>
          </a:solidFill>
          <a:ln>
            <a:solidFill>
              <a:srgbClr val="FFF2CD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b"/>
          <a:lstStyle/>
          <a:p>
            <a:pPr algn="ctr">
              <a:defRPr/>
            </a:pPr>
            <a:endParaRPr kumimoji="1" lang="zh-CN" altLang="en-US" sz="1600" b="1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78" name="磁盘 177"/>
          <p:cNvSpPr/>
          <p:nvPr/>
        </p:nvSpPr>
        <p:spPr>
          <a:xfrm>
            <a:off x="8115679" y="3330715"/>
            <a:ext cx="1128362" cy="644066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调度结果</a:t>
            </a:r>
          </a:p>
          <a:p>
            <a:pPr algn="ctr"/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(queue)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cxnSp>
        <p:nvCxnSpPr>
          <p:cNvPr id="185" name="直线箭头连接符 184"/>
          <p:cNvCxnSpPr/>
          <p:nvPr/>
        </p:nvCxnSpPr>
        <p:spPr>
          <a:xfrm flipH="1">
            <a:off x="5940012" y="2356487"/>
            <a:ext cx="893129" cy="645"/>
          </a:xfrm>
          <a:prstGeom prst="straightConnector1">
            <a:avLst/>
          </a:prstGeom>
          <a:ln w="28575">
            <a:prstDash val="sysDash"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4" name="可选流程 193"/>
          <p:cNvSpPr/>
          <p:nvPr/>
        </p:nvSpPr>
        <p:spPr>
          <a:xfrm>
            <a:off x="9907238" y="2193143"/>
            <a:ext cx="1295671" cy="611595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JobHandler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95" name="可选流程 194"/>
          <p:cNvSpPr/>
          <p:nvPr/>
        </p:nvSpPr>
        <p:spPr>
          <a:xfrm>
            <a:off x="9907238" y="3253003"/>
            <a:ext cx="1295671" cy="606434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任务线程</a:t>
            </a:r>
          </a:p>
        </p:txBody>
      </p:sp>
      <p:sp>
        <p:nvSpPr>
          <p:cNvPr id="196" name="磁盘 195"/>
          <p:cNvSpPr/>
          <p:nvPr/>
        </p:nvSpPr>
        <p:spPr>
          <a:xfrm>
            <a:off x="9904842" y="1079536"/>
            <a:ext cx="1295671" cy="663886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调度请求</a:t>
            </a:r>
          </a:p>
          <a:p>
            <a:pPr algn="ctr"/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(queue)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cxnSp>
        <p:nvCxnSpPr>
          <p:cNvPr id="207" name="直线箭头连接符 206"/>
          <p:cNvCxnSpPr/>
          <p:nvPr/>
        </p:nvCxnSpPr>
        <p:spPr>
          <a:xfrm flipH="1" flipV="1">
            <a:off x="5938417" y="3627371"/>
            <a:ext cx="872707" cy="11641"/>
          </a:xfrm>
          <a:prstGeom prst="straightConnector1">
            <a:avLst/>
          </a:prstGeom>
          <a:ln w="28575">
            <a:prstDash val="sysDash"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圆角矩形 56"/>
          <p:cNvSpPr/>
          <p:nvPr/>
        </p:nvSpPr>
        <p:spPr>
          <a:xfrm>
            <a:off x="9224192" y="4620762"/>
            <a:ext cx="1990310" cy="567638"/>
          </a:xfrm>
          <a:prstGeom prst="roundRect">
            <a:avLst/>
          </a:prstGeom>
          <a:solidFill>
            <a:srgbClr val="58B8D1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自研</a:t>
            </a: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RPC</a:t>
            </a: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（</a:t>
            </a: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xxl-rpc</a:t>
            </a: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）</a:t>
            </a:r>
          </a:p>
        </p:txBody>
      </p:sp>
      <p:cxnSp>
        <p:nvCxnSpPr>
          <p:cNvPr id="52" name="直线箭头连接符 51"/>
          <p:cNvCxnSpPr/>
          <p:nvPr/>
        </p:nvCxnSpPr>
        <p:spPr>
          <a:xfrm flipH="1" flipV="1">
            <a:off x="5943168" y="4896551"/>
            <a:ext cx="903294" cy="11119"/>
          </a:xfrm>
          <a:prstGeom prst="straightConnector1">
            <a:avLst/>
          </a:prstGeom>
          <a:ln w="28575">
            <a:prstDash val="sysDash"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矩形 80"/>
          <p:cNvSpPr/>
          <p:nvPr/>
        </p:nvSpPr>
        <p:spPr>
          <a:xfrm>
            <a:off x="6861591" y="1940899"/>
            <a:ext cx="2458407" cy="856602"/>
          </a:xfrm>
          <a:prstGeom prst="rect">
            <a:avLst/>
          </a:prstGeom>
          <a:solidFill>
            <a:srgbClr val="E0EBFF"/>
          </a:solidFill>
          <a:ln>
            <a:solidFill>
              <a:srgbClr val="FFF2CD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b"/>
          <a:lstStyle/>
          <a:p>
            <a:pPr algn="ctr">
              <a:defRPr/>
            </a:pPr>
            <a:endParaRPr kumimoji="1" lang="zh-CN" altLang="en-US" sz="1600" b="1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82" name="多文档 81"/>
          <p:cNvSpPr/>
          <p:nvPr/>
        </p:nvSpPr>
        <p:spPr>
          <a:xfrm>
            <a:off x="8102736" y="2034466"/>
            <a:ext cx="1128362" cy="644066"/>
          </a:xfrm>
          <a:prstGeom prst="flowChartMultidocumen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执行日志</a:t>
            </a:r>
          </a:p>
          <a:p>
            <a:pPr algn="ctr"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(Log</a:t>
            </a: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文件</a:t>
            </a: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02" name="圆角矩形 101"/>
          <p:cNvSpPr/>
          <p:nvPr/>
        </p:nvSpPr>
        <p:spPr>
          <a:xfrm>
            <a:off x="6959119" y="3361483"/>
            <a:ext cx="1074713" cy="575198"/>
          </a:xfrm>
          <a:prstGeom prst="roundRect">
            <a:avLst/>
          </a:prstGeom>
          <a:solidFill>
            <a:srgbClr val="58B8D1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回调线程</a:t>
            </a:r>
          </a:p>
        </p:txBody>
      </p:sp>
      <p:cxnSp>
        <p:nvCxnSpPr>
          <p:cNvPr id="118" name="直线箭头连接符 117"/>
          <p:cNvCxnSpPr/>
          <p:nvPr/>
        </p:nvCxnSpPr>
        <p:spPr>
          <a:xfrm flipH="1">
            <a:off x="9337243" y="2378430"/>
            <a:ext cx="366394" cy="3349"/>
          </a:xfrm>
          <a:prstGeom prst="straightConnector1">
            <a:avLst/>
          </a:prstGeom>
          <a:ln w="28575">
            <a:prstDash val="sysDash"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直线箭头连接符 119"/>
          <p:cNvCxnSpPr/>
          <p:nvPr/>
        </p:nvCxnSpPr>
        <p:spPr>
          <a:xfrm flipH="1">
            <a:off x="9337243" y="3661114"/>
            <a:ext cx="366394" cy="3349"/>
          </a:xfrm>
          <a:prstGeom prst="straightConnector1">
            <a:avLst/>
          </a:prstGeom>
          <a:ln w="28575">
            <a:prstDash val="sysDash"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可选流程 120"/>
          <p:cNvSpPr/>
          <p:nvPr/>
        </p:nvSpPr>
        <p:spPr>
          <a:xfrm>
            <a:off x="4275442" y="2073176"/>
            <a:ext cx="1654126" cy="582276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Rolling</a:t>
            </a: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日志</a:t>
            </a:r>
          </a:p>
          <a:p>
            <a:pPr algn="ctr"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(</a:t>
            </a: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实时</a:t>
            </a: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22" name="可选流程 121"/>
          <p:cNvSpPr/>
          <p:nvPr/>
        </p:nvSpPr>
        <p:spPr>
          <a:xfrm>
            <a:off x="6959118" y="2073918"/>
            <a:ext cx="1074713" cy="580685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日志</a:t>
            </a: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服务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4540885" y="5792470"/>
            <a:ext cx="4310380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2800" dirty="0">
                <a:latin typeface="Heiti SC Light" charset="-122"/>
                <a:ea typeface="Heiti SC Light" charset="-122"/>
                <a:cs typeface="Heiti SC Light" charset="-122"/>
              </a:rPr>
              <a:t>XXL-JOB</a:t>
            </a:r>
            <a:r>
              <a:rPr lang="zh-CN" altLang="en-US" sz="2800" dirty="0">
                <a:latin typeface="Heiti SC Light" charset="-122"/>
                <a:ea typeface="Heiti SC Light" charset="-122"/>
                <a:cs typeface="Heiti SC Light" charset="-122"/>
              </a:rPr>
              <a:t>架构图 </a:t>
            </a:r>
            <a:r>
              <a:rPr lang="en-US" altLang="zh-CN" sz="2800" dirty="0" smtClean="0">
                <a:latin typeface="Heiti SC Light" charset="-122"/>
                <a:ea typeface="Heiti SC Light" charset="-122"/>
                <a:cs typeface="Heiti SC Light" charset="-122"/>
              </a:rPr>
              <a:t>v2.1.0</a:t>
            </a:r>
            <a:endParaRPr lang="en-US" altLang="zh-CN" sz="28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3" name="圆角矩形 2"/>
          <p:cNvSpPr/>
          <p:nvPr/>
        </p:nvSpPr>
        <p:spPr>
          <a:xfrm>
            <a:off x="4271056" y="997071"/>
            <a:ext cx="1672112" cy="586589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调度器</a:t>
            </a:r>
          </a:p>
          <a:p>
            <a:pPr algn="ctr"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(timewheel)</a:t>
            </a:r>
            <a:endParaRPr kumimoji="1" lang="zh-CN" altLang="en-US" sz="1400" dirty="0" smtClean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cxnSp>
        <p:nvCxnSpPr>
          <p:cNvPr id="55" name="直线箭头连接符 54"/>
          <p:cNvCxnSpPr/>
          <p:nvPr/>
        </p:nvCxnSpPr>
        <p:spPr>
          <a:xfrm rot="10800000" flipH="1">
            <a:off x="5945824" y="1334309"/>
            <a:ext cx="893129" cy="645"/>
          </a:xfrm>
          <a:prstGeom prst="straightConnector1">
            <a:avLst/>
          </a:prstGeom>
          <a:ln w="28575">
            <a:prstDash val="sysDash"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3474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矩形 30"/>
          <p:cNvSpPr/>
          <p:nvPr/>
        </p:nvSpPr>
        <p:spPr>
          <a:xfrm>
            <a:off x="363855" y="355600"/>
            <a:ext cx="11457940" cy="6147435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ln w="28575" cmpd="sng">
            <a:solidFill>
              <a:schemeClr val="accent1">
                <a:shade val="50000"/>
                <a:alpha val="98000"/>
              </a:schemeClr>
            </a:solidFill>
            <a:prstDash val="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  <a:p>
            <a:pPr algn="ctr"/>
            <a:endParaRPr lang="zh-CN" altLang="en-US" dirty="0"/>
          </a:p>
          <a:p>
            <a:pPr algn="ctr"/>
            <a:endParaRPr lang="zh-CN" altLang="en-US" dirty="0"/>
          </a:p>
          <a:p>
            <a:pPr algn="ctr"/>
            <a:endParaRPr lang="zh-CN" altLang="en-US" dirty="0"/>
          </a:p>
          <a:p>
            <a:pPr algn="ctr"/>
            <a:endParaRPr lang="zh-CN" altLang="en-US" dirty="0"/>
          </a:p>
          <a:p>
            <a:pPr algn="ctr"/>
            <a:endParaRPr lang="zh-CN" altLang="en-US" dirty="0"/>
          </a:p>
          <a:p>
            <a:pPr algn="ctr"/>
            <a:endParaRPr lang="zh-CN" altLang="en-US" dirty="0"/>
          </a:p>
          <a:p>
            <a:pPr algn="ctr"/>
            <a:endParaRPr lang="zh-CN" altLang="en-US" dirty="0"/>
          </a:p>
          <a:p>
            <a:pPr algn="ctr"/>
            <a:endParaRPr lang="zh-CN" altLang="en-US" dirty="0"/>
          </a:p>
          <a:p>
            <a:pPr algn="ctr"/>
            <a:endParaRPr lang="zh-CN" altLang="en-US" dirty="0"/>
          </a:p>
          <a:p>
            <a:pPr algn="ctr"/>
            <a:endParaRPr lang="zh-CN" altLang="en-US" dirty="0"/>
          </a:p>
          <a:p>
            <a:pPr algn="ctr"/>
            <a:endParaRPr lang="zh-CN" altLang="en-US" dirty="0"/>
          </a:p>
          <a:p>
            <a:pPr algn="ctr"/>
            <a:endParaRPr lang="zh-CN" altLang="en-US" dirty="0"/>
          </a:p>
          <a:p>
            <a:pPr algn="ctr"/>
            <a:endParaRPr lang="zh-CN" altLang="en-US" dirty="0"/>
          </a:p>
          <a:p>
            <a:pPr algn="ctr"/>
            <a:endParaRPr lang="zh-CN" altLang="en-US" dirty="0"/>
          </a:p>
          <a:p>
            <a:pPr algn="ctr"/>
            <a:endParaRPr lang="zh-CN" altLang="en-US" dirty="0"/>
          </a:p>
          <a:p>
            <a:pPr algn="ctr"/>
            <a:endParaRPr lang="zh-CN" altLang="en-US" dirty="0"/>
          </a:p>
          <a:p>
            <a:pPr algn="ctr"/>
            <a:endParaRPr lang="en-US" altLang="zh-CN" sz="2400" b="1" dirty="0"/>
          </a:p>
          <a:p>
            <a:pPr algn="ctr"/>
            <a:r>
              <a:rPr lang="en-US" altLang="zh-CN" sz="3200" b="1" dirty="0"/>
              <a:t>XXL-JOB</a:t>
            </a:r>
            <a:r>
              <a:rPr lang="zh-CN" altLang="en-US" sz="3200" b="1" dirty="0"/>
              <a:t>架构图 </a:t>
            </a:r>
            <a:r>
              <a:rPr lang="en-US" altLang="zh-CN" sz="3200" b="1" dirty="0"/>
              <a:t>v1.3</a:t>
            </a:r>
          </a:p>
        </p:txBody>
      </p:sp>
      <p:sp>
        <p:nvSpPr>
          <p:cNvPr id="32" name="矩形 31"/>
          <p:cNvSpPr/>
          <p:nvPr/>
        </p:nvSpPr>
        <p:spPr>
          <a:xfrm>
            <a:off x="548005" y="1049020"/>
            <a:ext cx="4619625" cy="4560570"/>
          </a:xfrm>
          <a:prstGeom prst="rect">
            <a:avLst/>
          </a:prstGeom>
          <a:solidFill>
            <a:srgbClr val="FFF5D6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 b="1">
              <a:solidFill>
                <a:schemeClr val="accent5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>
              <a:solidFill>
                <a:schemeClr val="accent5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>
              <a:solidFill>
                <a:schemeClr val="accent5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>
              <a:solidFill>
                <a:schemeClr val="accent5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>
              <a:solidFill>
                <a:schemeClr val="accent5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>
              <a:solidFill>
                <a:schemeClr val="accent5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>
              <a:solidFill>
                <a:schemeClr val="accent5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>
              <a:solidFill>
                <a:schemeClr val="accent5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>
              <a:solidFill>
                <a:schemeClr val="accent5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>
              <a:solidFill>
                <a:schemeClr val="accent5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>
              <a:solidFill>
                <a:schemeClr val="accent5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2400" b="1">
                <a:solidFill>
                  <a:schemeClr val="accent5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调度中心</a:t>
            </a:r>
          </a:p>
        </p:txBody>
      </p:sp>
      <p:sp>
        <p:nvSpPr>
          <p:cNvPr id="33" name="矩形 32"/>
          <p:cNvSpPr/>
          <p:nvPr/>
        </p:nvSpPr>
        <p:spPr>
          <a:xfrm>
            <a:off x="705485" y="1526540"/>
            <a:ext cx="1973580" cy="24257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b="1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b="1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b="1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b="1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b="1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b="1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b="1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调度池</a:t>
            </a:r>
          </a:p>
        </p:txBody>
      </p:sp>
      <p:sp>
        <p:nvSpPr>
          <p:cNvPr id="34" name="矩形 33"/>
          <p:cNvSpPr/>
          <p:nvPr/>
        </p:nvSpPr>
        <p:spPr>
          <a:xfrm>
            <a:off x="871855" y="1741805"/>
            <a:ext cx="1585595" cy="4368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执行器地址</a:t>
            </a:r>
          </a:p>
        </p:txBody>
      </p:sp>
      <p:sp>
        <p:nvSpPr>
          <p:cNvPr id="49" name="矩形 48"/>
          <p:cNvSpPr/>
          <p:nvPr/>
        </p:nvSpPr>
        <p:spPr>
          <a:xfrm>
            <a:off x="706120" y="4370070"/>
            <a:ext cx="4196080" cy="64071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调度日志 </a:t>
            </a:r>
            <a:r>
              <a:rPr lang="en-US" altLang="zh-CN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/ GLUE</a:t>
            </a:r>
            <a:r>
              <a:rPr lang="zh-CN" altLang="en-US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日志</a:t>
            </a:r>
          </a:p>
        </p:txBody>
      </p:sp>
      <p:sp>
        <p:nvSpPr>
          <p:cNvPr id="54" name="矩形 53"/>
          <p:cNvSpPr/>
          <p:nvPr/>
        </p:nvSpPr>
        <p:spPr>
          <a:xfrm>
            <a:off x="6850380" y="1069340"/>
            <a:ext cx="4764405" cy="44875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2400" b="1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执行器</a:t>
            </a:r>
          </a:p>
        </p:txBody>
      </p:sp>
      <p:sp>
        <p:nvSpPr>
          <p:cNvPr id="64" name="矩形 63"/>
          <p:cNvSpPr/>
          <p:nvPr/>
        </p:nvSpPr>
        <p:spPr>
          <a:xfrm>
            <a:off x="874395" y="2331085"/>
            <a:ext cx="1549400" cy="4368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微软雅黑" panose="020B0503020204020204" charset="-122"/>
                <a:ea typeface="微软雅黑" panose="020B0503020204020204" charset="-122"/>
              </a:rPr>
              <a:t>JobHandler</a:t>
            </a:r>
          </a:p>
        </p:txBody>
      </p:sp>
      <p:sp>
        <p:nvSpPr>
          <p:cNvPr id="65" name="矩形 64"/>
          <p:cNvSpPr/>
          <p:nvPr/>
        </p:nvSpPr>
        <p:spPr>
          <a:xfrm>
            <a:off x="876935" y="2902585"/>
            <a:ext cx="1530350" cy="4368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微软雅黑" panose="020B0503020204020204" charset="-122"/>
                <a:ea typeface="微软雅黑" panose="020B0503020204020204" charset="-122"/>
              </a:rPr>
              <a:t>……</a:t>
            </a:r>
          </a:p>
        </p:txBody>
      </p:sp>
      <p:sp>
        <p:nvSpPr>
          <p:cNvPr id="66" name="矩形 65"/>
          <p:cNvSpPr/>
          <p:nvPr/>
        </p:nvSpPr>
        <p:spPr>
          <a:xfrm>
            <a:off x="3642360" y="1754505"/>
            <a:ext cx="1257935" cy="8534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>
                <a:latin typeface="微软雅黑" panose="020B0503020204020204" charset="-122"/>
                <a:ea typeface="微软雅黑" panose="020B0503020204020204" charset="-122"/>
                <a:sym typeface="+mn-ea"/>
              </a:rPr>
              <a:t>调度器</a:t>
            </a:r>
          </a:p>
          <a:p>
            <a:pPr algn="ctr"/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quartz</a:t>
            </a:r>
          </a:p>
        </p:txBody>
      </p:sp>
      <p:sp>
        <p:nvSpPr>
          <p:cNvPr id="74" name="矩形 73"/>
          <p:cNvSpPr/>
          <p:nvPr/>
        </p:nvSpPr>
        <p:spPr>
          <a:xfrm>
            <a:off x="3642360" y="2940685"/>
            <a:ext cx="1257935" cy="81661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>
                <a:latin typeface="微软雅黑" panose="020B0503020204020204" charset="-122"/>
                <a:ea typeface="微软雅黑" panose="020B0503020204020204" charset="-122"/>
                <a:sym typeface="+mn-ea"/>
              </a:rPr>
              <a:t>回调服务</a:t>
            </a:r>
            <a:endParaRPr lang="en-US" altLang="zh-CN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1" name="上下箭头 80"/>
          <p:cNvSpPr/>
          <p:nvPr/>
        </p:nvSpPr>
        <p:spPr>
          <a:xfrm>
            <a:off x="4125595" y="3846195"/>
            <a:ext cx="238125" cy="474980"/>
          </a:xfrm>
          <a:prstGeom prst="upDown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左右箭头 7"/>
          <p:cNvSpPr/>
          <p:nvPr/>
        </p:nvSpPr>
        <p:spPr>
          <a:xfrm>
            <a:off x="2741295" y="2108835"/>
            <a:ext cx="877570" cy="219075"/>
          </a:xfrm>
          <a:prstGeom prst="left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左右箭头 9"/>
          <p:cNvSpPr/>
          <p:nvPr/>
        </p:nvSpPr>
        <p:spPr>
          <a:xfrm>
            <a:off x="2726055" y="3249295"/>
            <a:ext cx="877570" cy="219075"/>
          </a:xfrm>
          <a:prstGeom prst="left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7128510" y="1635760"/>
            <a:ext cx="1535430" cy="96774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>
                <a:solidFill>
                  <a:schemeClr val="tx1"/>
                </a:solidFill>
              </a:rPr>
              <a:t>执行器服务</a:t>
            </a:r>
          </a:p>
          <a:p>
            <a:pPr algn="ctr"/>
            <a:r>
              <a:rPr lang="en-US" altLang="zh-CN" dirty="0">
                <a:solidFill>
                  <a:schemeClr val="tx1"/>
                </a:solidFill>
              </a:rPr>
              <a:t>jetty</a:t>
            </a:r>
          </a:p>
        </p:txBody>
      </p:sp>
      <p:cxnSp>
        <p:nvCxnSpPr>
          <p:cNvPr id="12" name="直接箭头连接符 11"/>
          <p:cNvCxnSpPr/>
          <p:nvPr/>
        </p:nvCxnSpPr>
        <p:spPr>
          <a:xfrm>
            <a:off x="5227320" y="2124075"/>
            <a:ext cx="1571625" cy="0"/>
          </a:xfrm>
          <a:prstGeom prst="straightConnector1">
            <a:avLst/>
          </a:prstGeom>
          <a:ln w="44450" cmpd="sng">
            <a:solidFill>
              <a:schemeClr val="accent1">
                <a:shade val="5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 flipH="1">
            <a:off x="5210175" y="3423920"/>
            <a:ext cx="1571625" cy="0"/>
          </a:xfrm>
          <a:prstGeom prst="straightConnector1">
            <a:avLst/>
          </a:prstGeom>
          <a:ln w="44450" cmpd="sng">
            <a:solidFill>
              <a:schemeClr val="accent1">
                <a:shade val="5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圆柱形 15"/>
          <p:cNvSpPr/>
          <p:nvPr/>
        </p:nvSpPr>
        <p:spPr>
          <a:xfrm>
            <a:off x="7074535" y="3006090"/>
            <a:ext cx="1499235" cy="2012950"/>
          </a:xfrm>
          <a:prstGeom prst="can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>
                <a:solidFill>
                  <a:schemeClr val="tx1"/>
                </a:solidFill>
                <a:sym typeface="+mn-ea"/>
              </a:rPr>
              <a:t>回调日志</a:t>
            </a:r>
          </a:p>
          <a:p>
            <a:pPr algn="ctr"/>
            <a:r>
              <a:rPr lang="en-US" altLang="zh-CN" dirty="0">
                <a:solidFill>
                  <a:schemeClr val="tx1"/>
                </a:solidFill>
              </a:rPr>
              <a:t>queue</a:t>
            </a:r>
          </a:p>
        </p:txBody>
      </p:sp>
      <p:sp>
        <p:nvSpPr>
          <p:cNvPr id="18" name="矩形 17"/>
          <p:cNvSpPr/>
          <p:nvPr/>
        </p:nvSpPr>
        <p:spPr>
          <a:xfrm>
            <a:off x="9260840" y="1527810"/>
            <a:ext cx="2157095" cy="343471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 dirty="0">
              <a:solidFill>
                <a:schemeClr val="tx1"/>
              </a:solidFill>
            </a:endParaRPr>
          </a:p>
          <a:p>
            <a:pPr algn="ctr"/>
            <a:endParaRPr lang="en-US" altLang="zh-CN" dirty="0">
              <a:solidFill>
                <a:schemeClr val="tx1"/>
              </a:solidFill>
            </a:endParaRPr>
          </a:p>
          <a:p>
            <a:pPr algn="ctr"/>
            <a:endParaRPr lang="en-US" altLang="zh-CN" dirty="0">
              <a:solidFill>
                <a:schemeClr val="tx1"/>
              </a:solidFill>
            </a:endParaRPr>
          </a:p>
          <a:p>
            <a:pPr algn="ctr"/>
            <a:endParaRPr lang="en-US" altLang="zh-CN" dirty="0">
              <a:solidFill>
                <a:schemeClr val="tx1"/>
              </a:solidFill>
            </a:endParaRPr>
          </a:p>
          <a:p>
            <a:pPr algn="ctr"/>
            <a:endParaRPr lang="en-US" altLang="zh-CN" dirty="0">
              <a:solidFill>
                <a:schemeClr val="tx1"/>
              </a:solidFill>
            </a:endParaRPr>
          </a:p>
          <a:p>
            <a:pPr algn="ctr"/>
            <a:endParaRPr lang="en-US" altLang="zh-CN" dirty="0">
              <a:solidFill>
                <a:schemeClr val="tx1"/>
              </a:solidFill>
            </a:endParaRPr>
          </a:p>
          <a:p>
            <a:pPr algn="ctr"/>
            <a:endParaRPr lang="en-US" altLang="zh-CN" dirty="0">
              <a:solidFill>
                <a:schemeClr val="tx1"/>
              </a:solidFill>
            </a:endParaRPr>
          </a:p>
          <a:p>
            <a:pPr algn="ctr"/>
            <a:endParaRPr lang="en-US" altLang="zh-CN" dirty="0">
              <a:solidFill>
                <a:schemeClr val="tx1"/>
              </a:solidFill>
            </a:endParaRPr>
          </a:p>
          <a:p>
            <a:pPr algn="ctr"/>
            <a:endParaRPr lang="zh-CN" altLang="en-US">
              <a:solidFill>
                <a:schemeClr val="tx1"/>
              </a:solidFill>
            </a:endParaRPr>
          </a:p>
          <a:p>
            <a:pPr algn="ctr"/>
            <a:r>
              <a:rPr lang="zh-CN" altLang="en-US">
                <a:solidFill>
                  <a:schemeClr val="tx1"/>
                </a:solidFill>
              </a:rPr>
              <a:t>任务</a:t>
            </a:r>
          </a:p>
        </p:txBody>
      </p:sp>
      <p:cxnSp>
        <p:nvCxnSpPr>
          <p:cNvPr id="19" name="直接箭头连接符 18"/>
          <p:cNvCxnSpPr/>
          <p:nvPr/>
        </p:nvCxnSpPr>
        <p:spPr>
          <a:xfrm flipV="1">
            <a:off x="8699500" y="2127885"/>
            <a:ext cx="528955" cy="9525"/>
          </a:xfrm>
          <a:prstGeom prst="straightConnector1">
            <a:avLst/>
          </a:prstGeom>
          <a:ln w="25400" cmpd="sng">
            <a:solidFill>
              <a:schemeClr val="accent1">
                <a:shade val="5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 flipH="1">
            <a:off x="8629015" y="3753485"/>
            <a:ext cx="546100" cy="0"/>
          </a:xfrm>
          <a:prstGeom prst="straightConnector1">
            <a:avLst/>
          </a:prstGeom>
          <a:ln w="25400" cmpd="sng">
            <a:solidFill>
              <a:schemeClr val="accent1">
                <a:shade val="5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圆柱形 20"/>
          <p:cNvSpPr/>
          <p:nvPr/>
        </p:nvSpPr>
        <p:spPr>
          <a:xfrm>
            <a:off x="9523095" y="1690370"/>
            <a:ext cx="1554480" cy="935355"/>
          </a:xfrm>
          <a:prstGeom prst="can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>
                <a:solidFill>
                  <a:schemeClr val="tx1"/>
                </a:solidFill>
                <a:sym typeface="+mn-ea"/>
              </a:rPr>
              <a:t>调度请求</a:t>
            </a:r>
            <a:r>
              <a:rPr lang="en-US" altLang="zh-CN" dirty="0">
                <a:solidFill>
                  <a:schemeClr val="tx1"/>
                </a:solidFill>
              </a:rPr>
              <a:t>queue</a:t>
            </a:r>
          </a:p>
        </p:txBody>
      </p:sp>
      <p:sp>
        <p:nvSpPr>
          <p:cNvPr id="22" name="矩形 21"/>
          <p:cNvSpPr/>
          <p:nvPr/>
        </p:nvSpPr>
        <p:spPr>
          <a:xfrm>
            <a:off x="9539605" y="3342640"/>
            <a:ext cx="1517015" cy="76771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>
                <a:solidFill>
                  <a:schemeClr val="tx1"/>
                </a:solidFill>
              </a:rPr>
              <a:t>执行线程</a:t>
            </a:r>
          </a:p>
        </p:txBody>
      </p:sp>
      <p:sp>
        <p:nvSpPr>
          <p:cNvPr id="23" name="上下箭头 22"/>
          <p:cNvSpPr/>
          <p:nvPr/>
        </p:nvSpPr>
        <p:spPr>
          <a:xfrm>
            <a:off x="10156190" y="2712085"/>
            <a:ext cx="238125" cy="474980"/>
          </a:xfrm>
          <a:prstGeom prst="upDown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363855" y="355600"/>
            <a:ext cx="11457940" cy="6147435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ln w="28575" cmpd="sng">
            <a:solidFill>
              <a:schemeClr val="accent1">
                <a:shade val="50000"/>
                <a:alpha val="98000"/>
              </a:schemeClr>
            </a:solidFill>
            <a:prstDash val="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  <a:p>
            <a:pPr algn="ctr"/>
            <a:endParaRPr lang="zh-CN" altLang="en-US" dirty="0"/>
          </a:p>
          <a:p>
            <a:pPr algn="ctr"/>
            <a:endParaRPr lang="zh-CN" altLang="en-US" dirty="0"/>
          </a:p>
          <a:p>
            <a:pPr algn="ctr"/>
            <a:endParaRPr lang="zh-CN" altLang="en-US" dirty="0"/>
          </a:p>
          <a:p>
            <a:pPr algn="ctr"/>
            <a:endParaRPr lang="zh-CN" altLang="en-US" dirty="0"/>
          </a:p>
          <a:p>
            <a:pPr algn="ctr"/>
            <a:endParaRPr lang="zh-CN" altLang="en-US" dirty="0"/>
          </a:p>
          <a:p>
            <a:pPr algn="ctr"/>
            <a:endParaRPr lang="zh-CN" altLang="en-US" dirty="0"/>
          </a:p>
          <a:p>
            <a:pPr algn="ctr"/>
            <a:endParaRPr lang="zh-CN" altLang="en-US" dirty="0"/>
          </a:p>
          <a:p>
            <a:pPr algn="ctr"/>
            <a:endParaRPr lang="zh-CN" altLang="en-US" dirty="0"/>
          </a:p>
          <a:p>
            <a:pPr algn="ctr"/>
            <a:endParaRPr lang="zh-CN" altLang="en-US" dirty="0"/>
          </a:p>
          <a:p>
            <a:pPr algn="ctr"/>
            <a:endParaRPr lang="zh-CN" altLang="en-US" dirty="0"/>
          </a:p>
          <a:p>
            <a:pPr algn="ctr"/>
            <a:endParaRPr lang="zh-CN" altLang="en-US" dirty="0"/>
          </a:p>
          <a:p>
            <a:pPr algn="ctr"/>
            <a:endParaRPr lang="zh-CN" altLang="en-US" dirty="0"/>
          </a:p>
          <a:p>
            <a:pPr algn="ctr"/>
            <a:endParaRPr lang="zh-CN" altLang="en-US" dirty="0"/>
          </a:p>
          <a:p>
            <a:pPr algn="ctr"/>
            <a:endParaRPr lang="zh-CN" altLang="en-US" dirty="0"/>
          </a:p>
          <a:p>
            <a:pPr algn="ctr"/>
            <a:endParaRPr lang="zh-CN" altLang="en-US" dirty="0"/>
          </a:p>
          <a:p>
            <a:pPr algn="ctr"/>
            <a:endParaRPr lang="zh-CN" altLang="en-US" dirty="0"/>
          </a:p>
          <a:p>
            <a:pPr algn="ctr"/>
            <a:endParaRPr lang="en-US" altLang="zh-CN" sz="2400" b="1" dirty="0"/>
          </a:p>
          <a:p>
            <a:pPr algn="ctr"/>
            <a:r>
              <a:rPr lang="en-US" altLang="zh-CN" sz="3200" b="1" dirty="0"/>
              <a:t>XXL-JOB</a:t>
            </a:r>
            <a:r>
              <a:rPr lang="zh-CN" altLang="en-US" sz="3200" b="1" dirty="0"/>
              <a:t>架构图 </a:t>
            </a:r>
            <a:r>
              <a:rPr lang="en-US" altLang="zh-CN" sz="3200" b="1" dirty="0" smtClean="0"/>
              <a:t>v1.5</a:t>
            </a:r>
            <a:endParaRPr lang="en-US" altLang="zh-CN" sz="3200" b="1" dirty="0"/>
          </a:p>
        </p:txBody>
      </p:sp>
      <p:sp>
        <p:nvSpPr>
          <p:cNvPr id="33" name="矩形 32"/>
          <p:cNvSpPr/>
          <p:nvPr/>
        </p:nvSpPr>
        <p:spPr>
          <a:xfrm>
            <a:off x="548005" y="551145"/>
            <a:ext cx="4619625" cy="5058445"/>
          </a:xfrm>
          <a:prstGeom prst="rect">
            <a:avLst/>
          </a:prstGeom>
          <a:solidFill>
            <a:srgbClr val="FFF5D6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 b="1">
              <a:solidFill>
                <a:schemeClr val="accent5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>
              <a:solidFill>
                <a:schemeClr val="accent5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>
              <a:solidFill>
                <a:schemeClr val="accent5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>
              <a:solidFill>
                <a:schemeClr val="accent5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>
              <a:solidFill>
                <a:schemeClr val="accent5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>
              <a:solidFill>
                <a:schemeClr val="accent5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>
              <a:solidFill>
                <a:schemeClr val="accent5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>
              <a:solidFill>
                <a:schemeClr val="accent5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>
              <a:solidFill>
                <a:schemeClr val="accent5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>
              <a:solidFill>
                <a:schemeClr val="accent5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>
              <a:solidFill>
                <a:schemeClr val="accent5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2400" b="1">
                <a:solidFill>
                  <a:schemeClr val="accent5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调度中心</a:t>
            </a:r>
          </a:p>
        </p:txBody>
      </p:sp>
      <p:sp>
        <p:nvSpPr>
          <p:cNvPr id="34" name="矩形 33"/>
          <p:cNvSpPr/>
          <p:nvPr/>
        </p:nvSpPr>
        <p:spPr>
          <a:xfrm>
            <a:off x="705485" y="726510"/>
            <a:ext cx="1973580" cy="32257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b="1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b="1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b="1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b="1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b="1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b="1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b="1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调度池</a:t>
            </a:r>
          </a:p>
        </p:txBody>
      </p:sp>
      <p:sp>
        <p:nvSpPr>
          <p:cNvPr id="35" name="矩形 34"/>
          <p:cNvSpPr/>
          <p:nvPr/>
        </p:nvSpPr>
        <p:spPr>
          <a:xfrm>
            <a:off x="856297" y="928370"/>
            <a:ext cx="1585595" cy="4368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微软雅黑" panose="020B0503020204020204" charset="-122"/>
                <a:ea typeface="微软雅黑" panose="020B0503020204020204" charset="-122"/>
              </a:rPr>
              <a:t>执行器</a:t>
            </a:r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704215" y="4278330"/>
            <a:ext cx="4196080" cy="64071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调度日志 </a:t>
            </a:r>
            <a:r>
              <a:rPr lang="en-US" altLang="zh-CN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/ GLUE</a:t>
            </a:r>
            <a:r>
              <a:rPr lang="zh-CN" altLang="en-US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日志</a:t>
            </a:r>
          </a:p>
        </p:txBody>
      </p:sp>
      <p:sp>
        <p:nvSpPr>
          <p:cNvPr id="37" name="矩形 36"/>
          <p:cNvSpPr/>
          <p:nvPr/>
        </p:nvSpPr>
        <p:spPr>
          <a:xfrm>
            <a:off x="6850380" y="551146"/>
            <a:ext cx="4764405" cy="500574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2400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24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执行器</a:t>
            </a:r>
          </a:p>
        </p:txBody>
      </p:sp>
      <p:sp>
        <p:nvSpPr>
          <p:cNvPr id="38" name="矩形 37"/>
          <p:cNvSpPr/>
          <p:nvPr/>
        </p:nvSpPr>
        <p:spPr>
          <a:xfrm>
            <a:off x="836613" y="1558608"/>
            <a:ext cx="1549400" cy="4368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微软雅黑" panose="020B0503020204020204" charset="-122"/>
                <a:ea typeface="微软雅黑" panose="020B0503020204020204" charset="-122"/>
              </a:rPr>
              <a:t>JobHandler</a:t>
            </a:r>
          </a:p>
        </p:txBody>
      </p:sp>
      <p:sp>
        <p:nvSpPr>
          <p:cNvPr id="39" name="矩形 38"/>
          <p:cNvSpPr/>
          <p:nvPr/>
        </p:nvSpPr>
        <p:spPr>
          <a:xfrm>
            <a:off x="850218" y="2166620"/>
            <a:ext cx="1530350" cy="4368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微软雅黑" panose="020B0503020204020204" charset="-122"/>
                <a:ea typeface="微软雅黑" panose="020B0503020204020204" charset="-122"/>
              </a:rPr>
              <a:t>……</a:t>
            </a:r>
          </a:p>
        </p:txBody>
      </p:sp>
      <p:sp>
        <p:nvSpPr>
          <p:cNvPr id="40" name="矩形 39"/>
          <p:cNvSpPr/>
          <p:nvPr/>
        </p:nvSpPr>
        <p:spPr>
          <a:xfrm>
            <a:off x="3652520" y="1896904"/>
            <a:ext cx="1257935" cy="8534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调度器</a:t>
            </a:r>
          </a:p>
          <a:p>
            <a:pPr algn="ctr"/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quartz</a:t>
            </a:r>
          </a:p>
        </p:txBody>
      </p:sp>
      <p:sp>
        <p:nvSpPr>
          <p:cNvPr id="41" name="矩形 40"/>
          <p:cNvSpPr/>
          <p:nvPr/>
        </p:nvSpPr>
        <p:spPr>
          <a:xfrm>
            <a:off x="3642360" y="2940685"/>
            <a:ext cx="1257935" cy="81661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回调服务</a:t>
            </a:r>
            <a:endParaRPr lang="en-US" altLang="zh-CN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2" name="上下箭头 41"/>
          <p:cNvSpPr/>
          <p:nvPr/>
        </p:nvSpPr>
        <p:spPr>
          <a:xfrm>
            <a:off x="4123690" y="3780322"/>
            <a:ext cx="238125" cy="474980"/>
          </a:xfrm>
          <a:prstGeom prst="upDown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左右箭头 42"/>
          <p:cNvSpPr/>
          <p:nvPr/>
        </p:nvSpPr>
        <p:spPr>
          <a:xfrm>
            <a:off x="2715260" y="2186119"/>
            <a:ext cx="877570" cy="219075"/>
          </a:xfrm>
          <a:prstGeom prst="left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左右箭头 43"/>
          <p:cNvSpPr/>
          <p:nvPr/>
        </p:nvSpPr>
        <p:spPr>
          <a:xfrm>
            <a:off x="2726055" y="3249295"/>
            <a:ext cx="877570" cy="219075"/>
          </a:xfrm>
          <a:prstGeom prst="left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5" name="矩形 44"/>
          <p:cNvSpPr/>
          <p:nvPr/>
        </p:nvSpPr>
        <p:spPr>
          <a:xfrm>
            <a:off x="7119272" y="2009190"/>
            <a:ext cx="1535430" cy="86317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>
                <a:solidFill>
                  <a:schemeClr val="tx1"/>
                </a:solidFill>
              </a:rPr>
              <a:t>执行器服务</a:t>
            </a:r>
          </a:p>
          <a:p>
            <a:pPr algn="ctr"/>
            <a:r>
              <a:rPr lang="en-US" altLang="zh-CN" dirty="0">
                <a:solidFill>
                  <a:schemeClr val="tx1"/>
                </a:solidFill>
              </a:rPr>
              <a:t>jetty</a:t>
            </a:r>
          </a:p>
        </p:txBody>
      </p:sp>
      <p:cxnSp>
        <p:nvCxnSpPr>
          <p:cNvPr id="46" name="直接箭头连接符 11"/>
          <p:cNvCxnSpPr/>
          <p:nvPr/>
        </p:nvCxnSpPr>
        <p:spPr>
          <a:xfrm>
            <a:off x="5227320" y="2374792"/>
            <a:ext cx="1571625" cy="0"/>
          </a:xfrm>
          <a:prstGeom prst="straightConnector1">
            <a:avLst/>
          </a:prstGeom>
          <a:ln w="44450" cmpd="sng">
            <a:solidFill>
              <a:schemeClr val="accent1">
                <a:shade val="5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接箭头连接符 12"/>
          <p:cNvCxnSpPr/>
          <p:nvPr/>
        </p:nvCxnSpPr>
        <p:spPr>
          <a:xfrm flipH="1">
            <a:off x="5227320" y="3468370"/>
            <a:ext cx="1571625" cy="0"/>
          </a:xfrm>
          <a:prstGeom prst="straightConnector1">
            <a:avLst/>
          </a:prstGeom>
          <a:ln w="44450" cmpd="sng">
            <a:solidFill>
              <a:schemeClr val="accent1">
                <a:shade val="5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圆柱形 15"/>
          <p:cNvSpPr/>
          <p:nvPr/>
        </p:nvSpPr>
        <p:spPr>
          <a:xfrm>
            <a:off x="7128510" y="3296340"/>
            <a:ext cx="1570990" cy="1316829"/>
          </a:xfrm>
          <a:prstGeom prst="can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/>
                </a:solidFill>
                <a:sym typeface="+mn-ea"/>
              </a:rPr>
              <a:t>回调日志</a:t>
            </a:r>
          </a:p>
          <a:p>
            <a:pPr algn="ctr"/>
            <a:r>
              <a:rPr lang="en-US" altLang="zh-CN" dirty="0">
                <a:solidFill>
                  <a:schemeClr val="tx1"/>
                </a:solidFill>
              </a:rPr>
              <a:t>queue</a:t>
            </a:r>
          </a:p>
        </p:txBody>
      </p:sp>
      <p:sp>
        <p:nvSpPr>
          <p:cNvPr id="49" name="矩形 48"/>
          <p:cNvSpPr/>
          <p:nvPr/>
        </p:nvSpPr>
        <p:spPr>
          <a:xfrm>
            <a:off x="9273096" y="811360"/>
            <a:ext cx="2157095" cy="385667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 smtClean="0">
              <a:solidFill>
                <a:schemeClr val="tx1"/>
              </a:solidFill>
            </a:endParaRPr>
          </a:p>
          <a:p>
            <a:pPr algn="ctr"/>
            <a:endParaRPr lang="zh-CN" altLang="en-US" dirty="0">
              <a:solidFill>
                <a:schemeClr val="tx1"/>
              </a:solidFill>
            </a:endParaRPr>
          </a:p>
          <a:p>
            <a:pPr algn="ctr"/>
            <a:endParaRPr lang="zh-CN" altLang="en-US" dirty="0" smtClean="0">
              <a:solidFill>
                <a:schemeClr val="tx1"/>
              </a:solidFill>
            </a:endParaRPr>
          </a:p>
          <a:p>
            <a:pPr algn="ctr"/>
            <a:endParaRPr lang="en-US" altLang="zh-CN" dirty="0">
              <a:solidFill>
                <a:schemeClr val="tx1"/>
              </a:solidFill>
            </a:endParaRPr>
          </a:p>
          <a:p>
            <a:pPr algn="ctr"/>
            <a:endParaRPr lang="en-US" altLang="zh-CN" dirty="0">
              <a:solidFill>
                <a:schemeClr val="tx1"/>
              </a:solidFill>
            </a:endParaRPr>
          </a:p>
          <a:p>
            <a:pPr algn="ctr"/>
            <a:endParaRPr lang="en-US" altLang="zh-CN" dirty="0">
              <a:solidFill>
                <a:schemeClr val="tx1"/>
              </a:solidFill>
            </a:endParaRPr>
          </a:p>
          <a:p>
            <a:pPr algn="ctr"/>
            <a:endParaRPr lang="en-US" altLang="zh-CN" dirty="0">
              <a:solidFill>
                <a:schemeClr val="tx1"/>
              </a:solidFill>
            </a:endParaRPr>
          </a:p>
          <a:p>
            <a:pPr algn="ctr"/>
            <a:endParaRPr lang="en-US" altLang="zh-CN" dirty="0">
              <a:solidFill>
                <a:schemeClr val="tx1"/>
              </a:solidFill>
            </a:endParaRPr>
          </a:p>
          <a:p>
            <a:pPr algn="ctr"/>
            <a:endParaRPr lang="en-US" altLang="zh-CN" dirty="0">
              <a:solidFill>
                <a:schemeClr val="tx1"/>
              </a:solidFill>
            </a:endParaRPr>
          </a:p>
          <a:p>
            <a:pPr algn="ctr"/>
            <a:endParaRPr lang="en-US" altLang="zh-CN" dirty="0">
              <a:solidFill>
                <a:schemeClr val="tx1"/>
              </a:solidFill>
            </a:endParaRPr>
          </a:p>
          <a:p>
            <a:pPr algn="ctr"/>
            <a:endParaRPr lang="en-US" altLang="zh-CN" dirty="0">
              <a:solidFill>
                <a:schemeClr val="tx1"/>
              </a:solidFill>
            </a:endParaRPr>
          </a:p>
          <a:p>
            <a:pPr algn="ctr"/>
            <a:endParaRPr lang="zh-CN" altLang="en-US" dirty="0">
              <a:solidFill>
                <a:schemeClr val="tx1"/>
              </a:solidFill>
            </a:endParaRPr>
          </a:p>
          <a:p>
            <a:pPr algn="ctr"/>
            <a:r>
              <a:rPr lang="zh-CN" altLang="en-US" dirty="0">
                <a:solidFill>
                  <a:schemeClr val="tx1"/>
                </a:solidFill>
              </a:rPr>
              <a:t>任务</a:t>
            </a:r>
          </a:p>
        </p:txBody>
      </p:sp>
      <p:cxnSp>
        <p:nvCxnSpPr>
          <p:cNvPr id="50" name="直接箭头连接符 18"/>
          <p:cNvCxnSpPr/>
          <p:nvPr/>
        </p:nvCxnSpPr>
        <p:spPr>
          <a:xfrm flipV="1">
            <a:off x="8712613" y="2431252"/>
            <a:ext cx="528955" cy="9525"/>
          </a:xfrm>
          <a:prstGeom prst="straightConnector1">
            <a:avLst/>
          </a:prstGeom>
          <a:ln w="25400" cmpd="sng">
            <a:solidFill>
              <a:schemeClr val="accent1">
                <a:shade val="5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箭头连接符 19"/>
          <p:cNvCxnSpPr/>
          <p:nvPr/>
        </p:nvCxnSpPr>
        <p:spPr>
          <a:xfrm flipH="1">
            <a:off x="8699500" y="3952240"/>
            <a:ext cx="510540" cy="0"/>
          </a:xfrm>
          <a:prstGeom prst="straightConnector1">
            <a:avLst/>
          </a:prstGeom>
          <a:ln w="25400" cmpd="sng">
            <a:solidFill>
              <a:schemeClr val="accent1">
                <a:shade val="5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圆柱形 20"/>
          <p:cNvSpPr/>
          <p:nvPr/>
        </p:nvSpPr>
        <p:spPr>
          <a:xfrm>
            <a:off x="9532176" y="1325537"/>
            <a:ext cx="1554480" cy="935355"/>
          </a:xfrm>
          <a:prstGeom prst="can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>
                <a:solidFill>
                  <a:schemeClr val="tx1"/>
                </a:solidFill>
                <a:sym typeface="+mn-ea"/>
              </a:rPr>
              <a:t>调度请求</a:t>
            </a:r>
            <a:r>
              <a:rPr lang="en-US" altLang="zh-CN" dirty="0">
                <a:solidFill>
                  <a:schemeClr val="tx1"/>
                </a:solidFill>
              </a:rPr>
              <a:t>queue</a:t>
            </a:r>
          </a:p>
        </p:txBody>
      </p:sp>
      <p:sp>
        <p:nvSpPr>
          <p:cNvPr id="53" name="矩形 52"/>
          <p:cNvSpPr/>
          <p:nvPr/>
        </p:nvSpPr>
        <p:spPr>
          <a:xfrm>
            <a:off x="9626126" y="3250097"/>
            <a:ext cx="1517015" cy="76771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/>
                </a:solidFill>
              </a:rPr>
              <a:t>执行线程</a:t>
            </a:r>
          </a:p>
        </p:txBody>
      </p:sp>
      <p:sp>
        <p:nvSpPr>
          <p:cNvPr id="54" name="上下箭头 53"/>
          <p:cNvSpPr/>
          <p:nvPr/>
        </p:nvSpPr>
        <p:spPr>
          <a:xfrm>
            <a:off x="10228100" y="2374792"/>
            <a:ext cx="247086" cy="816451"/>
          </a:xfrm>
          <a:prstGeom prst="upDown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5" name="矩形 54"/>
          <p:cNvSpPr/>
          <p:nvPr/>
        </p:nvSpPr>
        <p:spPr>
          <a:xfrm>
            <a:off x="3642360" y="826718"/>
            <a:ext cx="1257935" cy="80904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注册模块</a:t>
            </a:r>
            <a:endParaRPr lang="en-US" altLang="zh-CN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6" name="矩形 55"/>
          <p:cNvSpPr/>
          <p:nvPr/>
        </p:nvSpPr>
        <p:spPr>
          <a:xfrm>
            <a:off x="7128510" y="826718"/>
            <a:ext cx="1535430" cy="83007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solidFill>
                  <a:schemeClr val="tx1"/>
                </a:solidFill>
              </a:rPr>
              <a:t>注册模块</a:t>
            </a:r>
            <a:endParaRPr lang="en-US" altLang="zh-CN" dirty="0">
              <a:solidFill>
                <a:schemeClr val="tx1"/>
              </a:solidFill>
            </a:endParaRPr>
          </a:p>
        </p:txBody>
      </p:sp>
      <p:sp>
        <p:nvSpPr>
          <p:cNvPr id="57" name="左右箭头 56"/>
          <p:cNvSpPr/>
          <p:nvPr/>
        </p:nvSpPr>
        <p:spPr>
          <a:xfrm>
            <a:off x="2707692" y="1105852"/>
            <a:ext cx="877570" cy="219075"/>
          </a:xfrm>
          <a:prstGeom prst="left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59" name="直接箭头连接符 12"/>
          <p:cNvCxnSpPr/>
          <p:nvPr/>
        </p:nvCxnSpPr>
        <p:spPr>
          <a:xfrm flipH="1">
            <a:off x="5227319" y="1300623"/>
            <a:ext cx="1571625" cy="0"/>
          </a:xfrm>
          <a:prstGeom prst="straightConnector1">
            <a:avLst/>
          </a:prstGeom>
          <a:ln w="44450" cmpd="sng">
            <a:solidFill>
              <a:schemeClr val="accent1">
                <a:shade val="5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矩形 48"/>
          <p:cNvSpPr/>
          <p:nvPr/>
        </p:nvSpPr>
        <p:spPr>
          <a:xfrm>
            <a:off x="363855" y="355600"/>
            <a:ext cx="11457940" cy="6147435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ln w="28575" cmpd="sng">
            <a:noFill/>
            <a:prstDash val="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b"/>
          <a:lstStyle/>
          <a:p>
            <a:pPr algn="ctr"/>
            <a:r>
              <a:rPr lang="en-US" altLang="zh-CN" sz="3200" b="1" dirty="0" smtClean="0"/>
              <a:t>XXL-JOB</a:t>
            </a:r>
            <a:r>
              <a:rPr lang="zh-CN" altLang="en-US" sz="3200" b="1" dirty="0"/>
              <a:t>架构图 </a:t>
            </a:r>
            <a:r>
              <a:rPr lang="en-US" altLang="zh-CN" sz="3200" b="1" dirty="0" smtClean="0"/>
              <a:t>v1.7</a:t>
            </a:r>
            <a:endParaRPr lang="en-US" altLang="zh-CN" sz="3200" b="1" dirty="0"/>
          </a:p>
        </p:txBody>
      </p:sp>
      <p:sp>
        <p:nvSpPr>
          <p:cNvPr id="14" name="矩形 13"/>
          <p:cNvSpPr/>
          <p:nvPr/>
        </p:nvSpPr>
        <p:spPr>
          <a:xfrm>
            <a:off x="622491" y="576163"/>
            <a:ext cx="5778309" cy="5176329"/>
          </a:xfrm>
          <a:prstGeom prst="rect">
            <a:avLst/>
          </a:prstGeom>
          <a:solidFill>
            <a:srgbClr val="9FC2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>
              <a:defRPr/>
            </a:pPr>
            <a:r>
              <a:rPr kumimoji="1" lang="zh-CN" altLang="en-US" sz="1600" b="1" dirty="0">
                <a:solidFill>
                  <a:schemeClr val="tx1"/>
                </a:solidFill>
                <a:latin typeface="Heiti SC Light" charset="-122"/>
                <a:ea typeface="Heiti SC Light" charset="-122"/>
                <a:cs typeface="Heiti SC Light" charset="-122"/>
              </a:rPr>
              <a:t>调度中心</a:t>
            </a:r>
          </a:p>
        </p:txBody>
      </p:sp>
      <p:sp>
        <p:nvSpPr>
          <p:cNvPr id="7" name="进程 6"/>
          <p:cNvSpPr/>
          <p:nvPr/>
        </p:nvSpPr>
        <p:spPr>
          <a:xfrm>
            <a:off x="720867" y="4786674"/>
            <a:ext cx="3336094" cy="442510"/>
          </a:xfrm>
          <a:prstGeom prst="flowChart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kumimoji="1" lang="zh-CN" altLang="en-US" sz="1600" b="1" smtClean="0">
                <a:latin typeface="Heiti SC Light" charset="-122"/>
                <a:ea typeface="Heiti SC Light" charset="-122"/>
                <a:cs typeface="Heiti SC Light" charset="-122"/>
              </a:rPr>
              <a:t>数据中心</a:t>
            </a:r>
            <a:endParaRPr kumimoji="1" lang="zh-CN" altLang="en-US" sz="1600" b="1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29" name="可选流程 28"/>
          <p:cNvSpPr/>
          <p:nvPr/>
        </p:nvSpPr>
        <p:spPr>
          <a:xfrm>
            <a:off x="4271056" y="4568832"/>
            <a:ext cx="1659412" cy="572325"/>
          </a:xfrm>
          <a:prstGeom prst="flowChartAlternateProcess">
            <a:avLst/>
          </a:prstGeom>
          <a:solidFill>
            <a:srgbClr val="9379B3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注册服务</a:t>
            </a:r>
          </a:p>
          <a:p>
            <a:pPr algn="ctr">
              <a:defRPr/>
            </a:pP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(API)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720867" y="688297"/>
            <a:ext cx="1672839" cy="1961502"/>
          </a:xfrm>
          <a:prstGeom prst="rect">
            <a:avLst/>
          </a:prstGeom>
          <a:solidFill>
            <a:srgbClr val="E0EBFF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algn="ctr"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任务管理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5" name="可选流程 4"/>
          <p:cNvSpPr/>
          <p:nvPr/>
        </p:nvSpPr>
        <p:spPr>
          <a:xfrm>
            <a:off x="799893" y="1015627"/>
            <a:ext cx="1535914" cy="251629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执行器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60" name="可选流程 59"/>
          <p:cNvSpPr/>
          <p:nvPr/>
        </p:nvSpPr>
        <p:spPr>
          <a:xfrm>
            <a:off x="799893" y="1406309"/>
            <a:ext cx="1535914" cy="281598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任务</a:t>
            </a: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模式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62" name="可选流程 61"/>
          <p:cNvSpPr/>
          <p:nvPr/>
        </p:nvSpPr>
        <p:spPr>
          <a:xfrm>
            <a:off x="799893" y="1830646"/>
            <a:ext cx="1535914" cy="255324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JobHandler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63" name="可选流程 62"/>
          <p:cNvSpPr/>
          <p:nvPr/>
        </p:nvSpPr>
        <p:spPr>
          <a:xfrm>
            <a:off x="799893" y="2206727"/>
            <a:ext cx="1535914" cy="274201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……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388914" y="688297"/>
            <a:ext cx="1668047" cy="1961502"/>
          </a:xfrm>
          <a:prstGeom prst="rect">
            <a:avLst/>
          </a:prstGeom>
          <a:solidFill>
            <a:srgbClr val="DEF7FF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algn="ctr">
              <a:defRPr/>
            </a:pPr>
            <a:r>
              <a:rPr kumimoji="1" lang="zh-CN" altLang="en-US" sz="1400" b="1" dirty="0" smtClean="0">
                <a:latin typeface="Heiti SC Light" charset="-122"/>
                <a:ea typeface="Heiti SC Light" charset="-122"/>
                <a:cs typeface="Heiti SC Light" charset="-122"/>
              </a:rPr>
              <a:t>执行器管理</a:t>
            </a:r>
            <a:endParaRPr kumimoji="1" lang="zh-CN" altLang="en-US" sz="1400" b="1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40" name="可选流程 39"/>
          <p:cNvSpPr/>
          <p:nvPr/>
        </p:nvSpPr>
        <p:spPr>
          <a:xfrm>
            <a:off x="2491980" y="1009669"/>
            <a:ext cx="1432847" cy="272004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注册方式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66" name="可选流程 65"/>
          <p:cNvSpPr/>
          <p:nvPr/>
        </p:nvSpPr>
        <p:spPr>
          <a:xfrm>
            <a:off x="2491979" y="1400460"/>
            <a:ext cx="1432847" cy="275832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AppName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67" name="可选流程 66"/>
          <p:cNvSpPr/>
          <p:nvPr/>
        </p:nvSpPr>
        <p:spPr>
          <a:xfrm>
            <a:off x="2491978" y="1834820"/>
            <a:ext cx="1432847" cy="263850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机器地址列表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68" name="可选流程 67"/>
          <p:cNvSpPr/>
          <p:nvPr/>
        </p:nvSpPr>
        <p:spPr>
          <a:xfrm>
            <a:off x="2491977" y="2217078"/>
            <a:ext cx="1432847" cy="263850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……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01" name="矩形 100"/>
          <p:cNvSpPr/>
          <p:nvPr/>
        </p:nvSpPr>
        <p:spPr>
          <a:xfrm>
            <a:off x="6400801" y="576163"/>
            <a:ext cx="5181600" cy="5176329"/>
          </a:xfrm>
          <a:prstGeom prst="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b"/>
          <a:lstStyle/>
          <a:p>
            <a:pPr algn="ctr">
              <a:defRPr/>
            </a:pPr>
            <a:r>
              <a:rPr kumimoji="1" lang="zh-CN" altLang="en-US" sz="1600" b="1" dirty="0" smtClean="0">
                <a:latin typeface="Heiti SC Light" charset="-122"/>
                <a:ea typeface="Heiti SC Light" charset="-122"/>
                <a:cs typeface="Heiti SC Light" charset="-122"/>
              </a:rPr>
              <a:t>执行器</a:t>
            </a:r>
            <a:endParaRPr kumimoji="1" lang="zh-CN" altLang="en-US" sz="1600" b="1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3" name="圆角矩形 2"/>
          <p:cNvSpPr/>
          <p:nvPr/>
        </p:nvSpPr>
        <p:spPr>
          <a:xfrm>
            <a:off x="4274542" y="832978"/>
            <a:ext cx="1655926" cy="586589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调度器</a:t>
            </a:r>
          </a:p>
          <a:p>
            <a:pPr algn="ctr">
              <a:defRPr/>
            </a:pP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(quartz)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39" name="圆角矩形 138"/>
          <p:cNvSpPr/>
          <p:nvPr/>
        </p:nvSpPr>
        <p:spPr>
          <a:xfrm>
            <a:off x="4276756" y="3340779"/>
            <a:ext cx="1659413" cy="574484"/>
          </a:xfrm>
          <a:prstGeom prst="roundRect">
            <a:avLst/>
          </a:prstGeom>
          <a:solidFill>
            <a:srgbClr val="58B8D1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回调</a:t>
            </a: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服务</a:t>
            </a:r>
          </a:p>
          <a:p>
            <a:pPr algn="ctr"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(API)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53" name="矩形 152"/>
          <p:cNvSpPr/>
          <p:nvPr/>
        </p:nvSpPr>
        <p:spPr>
          <a:xfrm>
            <a:off x="720867" y="2657780"/>
            <a:ext cx="1668047" cy="1961502"/>
          </a:xfrm>
          <a:prstGeom prst="rect">
            <a:avLst/>
          </a:prstGeom>
          <a:solidFill>
            <a:srgbClr val="DEF7FF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algn="ctr">
              <a:defRPr/>
            </a:pPr>
            <a:r>
              <a:rPr kumimoji="1" lang="zh-CN" altLang="en-US" sz="1400" b="1" dirty="0">
                <a:latin typeface="Heiti SC Light" charset="-122"/>
                <a:ea typeface="Heiti SC Light" charset="-122"/>
                <a:cs typeface="Heiti SC Light" charset="-122"/>
              </a:rPr>
              <a:t>日志管理</a:t>
            </a:r>
          </a:p>
        </p:txBody>
      </p:sp>
      <p:sp>
        <p:nvSpPr>
          <p:cNvPr id="154" name="可选流程 153"/>
          <p:cNvSpPr/>
          <p:nvPr/>
        </p:nvSpPr>
        <p:spPr>
          <a:xfrm>
            <a:off x="823933" y="2979152"/>
            <a:ext cx="1432847" cy="272004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调度日志</a:t>
            </a:r>
          </a:p>
        </p:txBody>
      </p:sp>
      <p:sp>
        <p:nvSpPr>
          <p:cNvPr id="155" name="可选流程 154"/>
          <p:cNvSpPr/>
          <p:nvPr/>
        </p:nvSpPr>
        <p:spPr>
          <a:xfrm>
            <a:off x="823932" y="3369943"/>
            <a:ext cx="1432847" cy="275832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Rolling</a:t>
            </a: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日志</a:t>
            </a:r>
          </a:p>
        </p:txBody>
      </p:sp>
      <p:sp>
        <p:nvSpPr>
          <p:cNvPr id="156" name="可选流程 155"/>
          <p:cNvSpPr/>
          <p:nvPr/>
        </p:nvSpPr>
        <p:spPr>
          <a:xfrm>
            <a:off x="823931" y="3804303"/>
            <a:ext cx="1432847" cy="263850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GLUE</a:t>
            </a: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版本日志</a:t>
            </a:r>
          </a:p>
        </p:txBody>
      </p:sp>
      <p:sp>
        <p:nvSpPr>
          <p:cNvPr id="157" name="可选流程 156"/>
          <p:cNvSpPr/>
          <p:nvPr/>
        </p:nvSpPr>
        <p:spPr>
          <a:xfrm>
            <a:off x="823930" y="4186561"/>
            <a:ext cx="1432847" cy="263850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……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58" name="矩形 157"/>
          <p:cNvSpPr/>
          <p:nvPr/>
        </p:nvSpPr>
        <p:spPr>
          <a:xfrm>
            <a:off x="2384122" y="2645252"/>
            <a:ext cx="1672839" cy="1974030"/>
          </a:xfrm>
          <a:prstGeom prst="rect">
            <a:avLst/>
          </a:prstGeom>
          <a:solidFill>
            <a:srgbClr val="E0EBFF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algn="ctr"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其他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59" name="可选流程 158"/>
          <p:cNvSpPr/>
          <p:nvPr/>
        </p:nvSpPr>
        <p:spPr>
          <a:xfrm>
            <a:off x="2463148" y="2972582"/>
            <a:ext cx="1535914" cy="251629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运行报表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60" name="可选流程 159"/>
          <p:cNvSpPr/>
          <p:nvPr/>
        </p:nvSpPr>
        <p:spPr>
          <a:xfrm>
            <a:off x="2463148" y="3363264"/>
            <a:ext cx="1535914" cy="281598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失败告警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61" name="可选流程 160"/>
          <p:cNvSpPr/>
          <p:nvPr/>
        </p:nvSpPr>
        <p:spPr>
          <a:xfrm>
            <a:off x="2463148" y="3787601"/>
            <a:ext cx="1535914" cy="255324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任务依赖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62" name="可选流程 161"/>
          <p:cNvSpPr/>
          <p:nvPr/>
        </p:nvSpPr>
        <p:spPr>
          <a:xfrm>
            <a:off x="2463148" y="4163682"/>
            <a:ext cx="1535914" cy="274201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……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30" name="可选流程 29"/>
          <p:cNvSpPr/>
          <p:nvPr/>
        </p:nvSpPr>
        <p:spPr>
          <a:xfrm>
            <a:off x="6903492" y="4598011"/>
            <a:ext cx="1948408" cy="566196"/>
          </a:xfrm>
          <a:prstGeom prst="flowChartAlternateProcess">
            <a:avLst/>
          </a:prstGeom>
          <a:solidFill>
            <a:srgbClr val="9379B3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自动</a:t>
            </a: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注册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97" name="可选流程 96"/>
          <p:cNvSpPr/>
          <p:nvPr/>
        </p:nvSpPr>
        <p:spPr>
          <a:xfrm>
            <a:off x="6850420" y="844864"/>
            <a:ext cx="2469578" cy="586589"/>
          </a:xfrm>
          <a:prstGeom prst="flowChartAlternateProces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执行器服务</a:t>
            </a: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(jetty)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cxnSp>
        <p:nvCxnSpPr>
          <p:cNvPr id="99" name="直线箭头连接符 98"/>
          <p:cNvCxnSpPr>
            <a:stCxn id="3" idx="3"/>
          </p:cNvCxnSpPr>
          <p:nvPr/>
        </p:nvCxnSpPr>
        <p:spPr>
          <a:xfrm flipV="1">
            <a:off x="5930468" y="1120818"/>
            <a:ext cx="902673" cy="5455"/>
          </a:xfrm>
          <a:prstGeom prst="straightConnector1">
            <a:avLst/>
          </a:prstGeom>
          <a:ln w="28575">
            <a:prstDash val="sysDash"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9" name="矩形 168"/>
          <p:cNvSpPr/>
          <p:nvPr/>
        </p:nvSpPr>
        <p:spPr>
          <a:xfrm>
            <a:off x="9740643" y="832978"/>
            <a:ext cx="1588645" cy="3248072"/>
          </a:xfrm>
          <a:prstGeom prst="rect">
            <a:avLst/>
          </a:prstGeom>
          <a:solidFill>
            <a:srgbClr val="DEF7FF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b"/>
          <a:lstStyle/>
          <a:p>
            <a:pPr algn="ctr">
              <a:defRPr/>
            </a:pPr>
            <a:endParaRPr kumimoji="1" lang="zh-CN" altLang="en-US" sz="1600" b="1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cxnSp>
        <p:nvCxnSpPr>
          <p:cNvPr id="171" name="直线箭头连接符 170"/>
          <p:cNvCxnSpPr/>
          <p:nvPr/>
        </p:nvCxnSpPr>
        <p:spPr>
          <a:xfrm>
            <a:off x="9367694" y="1187007"/>
            <a:ext cx="355704" cy="3349"/>
          </a:xfrm>
          <a:prstGeom prst="straightConnector1">
            <a:avLst/>
          </a:prstGeom>
          <a:ln w="28575">
            <a:prstDash val="sysDash"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7" name="矩形 176"/>
          <p:cNvSpPr/>
          <p:nvPr/>
        </p:nvSpPr>
        <p:spPr>
          <a:xfrm>
            <a:off x="6874533" y="3224448"/>
            <a:ext cx="2445465" cy="856602"/>
          </a:xfrm>
          <a:prstGeom prst="rect">
            <a:avLst/>
          </a:prstGeom>
          <a:solidFill>
            <a:srgbClr val="DEF7FF"/>
          </a:solidFill>
          <a:ln>
            <a:solidFill>
              <a:srgbClr val="FFF2CD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b"/>
          <a:lstStyle/>
          <a:p>
            <a:pPr algn="ctr">
              <a:defRPr/>
            </a:pPr>
            <a:endParaRPr kumimoji="1" lang="zh-CN" altLang="en-US" sz="1600" b="1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78" name="磁盘 177"/>
          <p:cNvSpPr/>
          <p:nvPr/>
        </p:nvSpPr>
        <p:spPr>
          <a:xfrm>
            <a:off x="8115679" y="3330715"/>
            <a:ext cx="1128362" cy="644066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调度结果</a:t>
            </a:r>
          </a:p>
          <a:p>
            <a:pPr algn="ctr"/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(queue)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cxnSp>
        <p:nvCxnSpPr>
          <p:cNvPr id="185" name="直线箭头连接符 184"/>
          <p:cNvCxnSpPr/>
          <p:nvPr/>
        </p:nvCxnSpPr>
        <p:spPr>
          <a:xfrm flipH="1">
            <a:off x="5940012" y="2356487"/>
            <a:ext cx="893129" cy="645"/>
          </a:xfrm>
          <a:prstGeom prst="straightConnector1">
            <a:avLst/>
          </a:prstGeom>
          <a:ln w="28575">
            <a:prstDash val="sysDash"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4" name="可选流程 193"/>
          <p:cNvSpPr/>
          <p:nvPr/>
        </p:nvSpPr>
        <p:spPr>
          <a:xfrm>
            <a:off x="9907238" y="2193143"/>
            <a:ext cx="1295671" cy="611595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JobHandler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95" name="可选流程 194"/>
          <p:cNvSpPr/>
          <p:nvPr/>
        </p:nvSpPr>
        <p:spPr>
          <a:xfrm>
            <a:off x="9907238" y="3253003"/>
            <a:ext cx="1295671" cy="606434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任务线程</a:t>
            </a:r>
          </a:p>
        </p:txBody>
      </p:sp>
      <p:sp>
        <p:nvSpPr>
          <p:cNvPr id="196" name="磁盘 195"/>
          <p:cNvSpPr/>
          <p:nvPr/>
        </p:nvSpPr>
        <p:spPr>
          <a:xfrm>
            <a:off x="9904842" y="1079536"/>
            <a:ext cx="1295671" cy="663886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调度请求</a:t>
            </a:r>
          </a:p>
          <a:p>
            <a:pPr algn="ctr"/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(queue)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cxnSp>
        <p:nvCxnSpPr>
          <p:cNvPr id="207" name="直线箭头连接符 206"/>
          <p:cNvCxnSpPr/>
          <p:nvPr/>
        </p:nvCxnSpPr>
        <p:spPr>
          <a:xfrm flipH="1" flipV="1">
            <a:off x="5938417" y="3627371"/>
            <a:ext cx="872707" cy="11641"/>
          </a:xfrm>
          <a:prstGeom prst="straightConnector1">
            <a:avLst/>
          </a:prstGeom>
          <a:ln w="28575">
            <a:prstDash val="sysDash"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圆角矩形 56"/>
          <p:cNvSpPr/>
          <p:nvPr/>
        </p:nvSpPr>
        <p:spPr>
          <a:xfrm>
            <a:off x="9224192" y="4620762"/>
            <a:ext cx="1990310" cy="567638"/>
          </a:xfrm>
          <a:prstGeom prst="roundRect">
            <a:avLst/>
          </a:prstGeom>
          <a:solidFill>
            <a:srgbClr val="58B8D1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自研</a:t>
            </a: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RPC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cxnSp>
        <p:nvCxnSpPr>
          <p:cNvPr id="52" name="直线箭头连接符 51"/>
          <p:cNvCxnSpPr/>
          <p:nvPr/>
        </p:nvCxnSpPr>
        <p:spPr>
          <a:xfrm flipH="1" flipV="1">
            <a:off x="5943168" y="4896551"/>
            <a:ext cx="903294" cy="11119"/>
          </a:xfrm>
          <a:prstGeom prst="straightConnector1">
            <a:avLst/>
          </a:prstGeom>
          <a:ln w="28575">
            <a:prstDash val="sysDash"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矩形 80"/>
          <p:cNvSpPr/>
          <p:nvPr/>
        </p:nvSpPr>
        <p:spPr>
          <a:xfrm>
            <a:off x="6861591" y="1940899"/>
            <a:ext cx="2458407" cy="856602"/>
          </a:xfrm>
          <a:prstGeom prst="rect">
            <a:avLst/>
          </a:prstGeom>
          <a:solidFill>
            <a:srgbClr val="E0EBFF"/>
          </a:solidFill>
          <a:ln>
            <a:solidFill>
              <a:srgbClr val="FFF2CD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b"/>
          <a:lstStyle/>
          <a:p>
            <a:pPr algn="ctr">
              <a:defRPr/>
            </a:pPr>
            <a:endParaRPr kumimoji="1" lang="zh-CN" altLang="en-US" sz="1600" b="1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82" name="多文档 81"/>
          <p:cNvSpPr/>
          <p:nvPr/>
        </p:nvSpPr>
        <p:spPr>
          <a:xfrm>
            <a:off x="8102736" y="2034466"/>
            <a:ext cx="1128362" cy="644066"/>
          </a:xfrm>
          <a:prstGeom prst="flowChartMultidocumen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执行日志</a:t>
            </a:r>
          </a:p>
          <a:p>
            <a:pPr algn="ctr"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(Log</a:t>
            </a: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文件</a:t>
            </a: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02" name="圆角矩形 101"/>
          <p:cNvSpPr/>
          <p:nvPr/>
        </p:nvSpPr>
        <p:spPr>
          <a:xfrm>
            <a:off x="6959119" y="3361483"/>
            <a:ext cx="1074713" cy="575198"/>
          </a:xfrm>
          <a:prstGeom prst="roundRect">
            <a:avLst/>
          </a:prstGeom>
          <a:solidFill>
            <a:srgbClr val="58B8D1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回调线程</a:t>
            </a:r>
          </a:p>
        </p:txBody>
      </p:sp>
      <p:cxnSp>
        <p:nvCxnSpPr>
          <p:cNvPr id="118" name="直线箭头连接符 117"/>
          <p:cNvCxnSpPr/>
          <p:nvPr/>
        </p:nvCxnSpPr>
        <p:spPr>
          <a:xfrm flipH="1">
            <a:off x="9337243" y="2378430"/>
            <a:ext cx="366394" cy="3349"/>
          </a:xfrm>
          <a:prstGeom prst="straightConnector1">
            <a:avLst/>
          </a:prstGeom>
          <a:ln w="28575">
            <a:prstDash val="sysDash"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直线箭头连接符 119"/>
          <p:cNvCxnSpPr/>
          <p:nvPr/>
        </p:nvCxnSpPr>
        <p:spPr>
          <a:xfrm flipH="1">
            <a:off x="9337243" y="3661114"/>
            <a:ext cx="366394" cy="3349"/>
          </a:xfrm>
          <a:prstGeom prst="straightConnector1">
            <a:avLst/>
          </a:prstGeom>
          <a:ln w="28575">
            <a:prstDash val="sysDash"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可选流程 120"/>
          <p:cNvSpPr/>
          <p:nvPr/>
        </p:nvSpPr>
        <p:spPr>
          <a:xfrm>
            <a:off x="4275442" y="2073176"/>
            <a:ext cx="1654126" cy="582276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Rolling</a:t>
            </a: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日志</a:t>
            </a:r>
          </a:p>
          <a:p>
            <a:pPr algn="ctr"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(</a:t>
            </a: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实时</a:t>
            </a: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22" name="可选流程 121"/>
          <p:cNvSpPr/>
          <p:nvPr/>
        </p:nvSpPr>
        <p:spPr>
          <a:xfrm>
            <a:off x="6959118" y="2073918"/>
            <a:ext cx="1074713" cy="580685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日志服务</a:t>
            </a:r>
          </a:p>
          <a:p>
            <a:pPr algn="ctr"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(jetty)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矩形 48"/>
          <p:cNvSpPr/>
          <p:nvPr/>
        </p:nvSpPr>
        <p:spPr>
          <a:xfrm>
            <a:off x="363855" y="355600"/>
            <a:ext cx="11457940" cy="6147435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ln w="28575" cmpd="sng">
            <a:noFill/>
            <a:prstDash val="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b"/>
          <a:lstStyle/>
          <a:p>
            <a:pPr algn="ctr"/>
            <a:r>
              <a:rPr lang="en-US" altLang="zh-CN" sz="3200" b="1" dirty="0" smtClean="0"/>
              <a:t>XXL-JOB</a:t>
            </a:r>
            <a:r>
              <a:rPr lang="zh-CN" altLang="en-US" sz="3200" b="1" dirty="0"/>
              <a:t>架构图 </a:t>
            </a:r>
            <a:r>
              <a:rPr lang="en-US" altLang="zh-CN" sz="3200" b="1" dirty="0" smtClean="0"/>
              <a:t>v1.8</a:t>
            </a:r>
            <a:endParaRPr lang="en-US" altLang="zh-CN" sz="3200" b="1" dirty="0"/>
          </a:p>
        </p:txBody>
      </p:sp>
      <p:sp>
        <p:nvSpPr>
          <p:cNvPr id="14" name="矩形 13"/>
          <p:cNvSpPr/>
          <p:nvPr/>
        </p:nvSpPr>
        <p:spPr>
          <a:xfrm>
            <a:off x="622491" y="576163"/>
            <a:ext cx="5778309" cy="5176329"/>
          </a:xfrm>
          <a:prstGeom prst="rect">
            <a:avLst/>
          </a:prstGeom>
          <a:solidFill>
            <a:srgbClr val="9FC2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>
              <a:defRPr/>
            </a:pPr>
            <a:r>
              <a:rPr kumimoji="1" lang="zh-CN" altLang="en-US" sz="1600" b="1" dirty="0">
                <a:solidFill>
                  <a:schemeClr val="tx1"/>
                </a:solidFill>
                <a:latin typeface="Heiti SC Light" charset="-122"/>
                <a:ea typeface="Heiti SC Light" charset="-122"/>
                <a:cs typeface="Heiti SC Light" charset="-122"/>
              </a:rPr>
              <a:t>调度中心</a:t>
            </a:r>
          </a:p>
        </p:txBody>
      </p:sp>
      <p:sp>
        <p:nvSpPr>
          <p:cNvPr id="7" name="进程 6"/>
          <p:cNvSpPr/>
          <p:nvPr/>
        </p:nvSpPr>
        <p:spPr>
          <a:xfrm>
            <a:off x="720867" y="4786674"/>
            <a:ext cx="3336094" cy="442510"/>
          </a:xfrm>
          <a:prstGeom prst="flowChart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kumimoji="1" lang="zh-CN" altLang="en-US" sz="1600" b="1" smtClean="0">
                <a:latin typeface="Heiti SC Light" charset="-122"/>
                <a:ea typeface="Heiti SC Light" charset="-122"/>
                <a:cs typeface="Heiti SC Light" charset="-122"/>
              </a:rPr>
              <a:t>数据中心</a:t>
            </a:r>
            <a:endParaRPr kumimoji="1" lang="zh-CN" altLang="en-US" sz="1600" b="1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29" name="可选流程 28"/>
          <p:cNvSpPr/>
          <p:nvPr/>
        </p:nvSpPr>
        <p:spPr>
          <a:xfrm>
            <a:off x="4271056" y="4568832"/>
            <a:ext cx="1659412" cy="572325"/>
          </a:xfrm>
          <a:prstGeom prst="flowChartAlternateProcess">
            <a:avLst/>
          </a:prstGeom>
          <a:solidFill>
            <a:srgbClr val="9379B3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注册服务</a:t>
            </a:r>
          </a:p>
          <a:p>
            <a:pPr algn="ctr">
              <a:defRPr/>
            </a:pP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(API)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720867" y="688297"/>
            <a:ext cx="1672839" cy="1961502"/>
          </a:xfrm>
          <a:prstGeom prst="rect">
            <a:avLst/>
          </a:prstGeom>
          <a:solidFill>
            <a:srgbClr val="E0EBFF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algn="ctr"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任务管理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5" name="可选流程 4"/>
          <p:cNvSpPr/>
          <p:nvPr/>
        </p:nvSpPr>
        <p:spPr>
          <a:xfrm>
            <a:off x="799893" y="1015627"/>
            <a:ext cx="1535914" cy="251629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执行器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60" name="可选流程 59"/>
          <p:cNvSpPr/>
          <p:nvPr/>
        </p:nvSpPr>
        <p:spPr>
          <a:xfrm>
            <a:off x="799893" y="1406309"/>
            <a:ext cx="1535914" cy="281598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任务</a:t>
            </a: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模式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62" name="可选流程 61"/>
          <p:cNvSpPr/>
          <p:nvPr/>
        </p:nvSpPr>
        <p:spPr>
          <a:xfrm>
            <a:off x="799893" y="1830646"/>
            <a:ext cx="1535914" cy="255324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JobHandler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63" name="可选流程 62"/>
          <p:cNvSpPr/>
          <p:nvPr/>
        </p:nvSpPr>
        <p:spPr>
          <a:xfrm>
            <a:off x="799893" y="2206727"/>
            <a:ext cx="1535914" cy="274201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……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388914" y="688297"/>
            <a:ext cx="1668047" cy="1961502"/>
          </a:xfrm>
          <a:prstGeom prst="rect">
            <a:avLst/>
          </a:prstGeom>
          <a:solidFill>
            <a:srgbClr val="DEF7FF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algn="ctr">
              <a:defRPr/>
            </a:pPr>
            <a:r>
              <a:rPr kumimoji="1" lang="zh-CN" altLang="en-US" sz="1400" b="1" dirty="0" smtClean="0">
                <a:latin typeface="Heiti SC Light" charset="-122"/>
                <a:ea typeface="Heiti SC Light" charset="-122"/>
                <a:cs typeface="Heiti SC Light" charset="-122"/>
              </a:rPr>
              <a:t>执行器管理</a:t>
            </a:r>
            <a:endParaRPr kumimoji="1" lang="zh-CN" altLang="en-US" sz="1400" b="1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40" name="可选流程 39"/>
          <p:cNvSpPr/>
          <p:nvPr/>
        </p:nvSpPr>
        <p:spPr>
          <a:xfrm>
            <a:off x="2491980" y="1009669"/>
            <a:ext cx="1432847" cy="272004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注册方式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66" name="可选流程 65"/>
          <p:cNvSpPr/>
          <p:nvPr/>
        </p:nvSpPr>
        <p:spPr>
          <a:xfrm>
            <a:off x="2491979" y="1400460"/>
            <a:ext cx="1432847" cy="275832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AppName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67" name="可选流程 66"/>
          <p:cNvSpPr/>
          <p:nvPr/>
        </p:nvSpPr>
        <p:spPr>
          <a:xfrm>
            <a:off x="2491978" y="1834820"/>
            <a:ext cx="1432847" cy="263850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机器地址列表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68" name="可选流程 67"/>
          <p:cNvSpPr/>
          <p:nvPr/>
        </p:nvSpPr>
        <p:spPr>
          <a:xfrm>
            <a:off x="2491977" y="2217078"/>
            <a:ext cx="1432847" cy="263850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……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01" name="矩形 100"/>
          <p:cNvSpPr/>
          <p:nvPr/>
        </p:nvSpPr>
        <p:spPr>
          <a:xfrm>
            <a:off x="6400801" y="576163"/>
            <a:ext cx="5181600" cy="5176329"/>
          </a:xfrm>
          <a:prstGeom prst="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b"/>
          <a:lstStyle/>
          <a:p>
            <a:pPr algn="ctr">
              <a:defRPr/>
            </a:pPr>
            <a:r>
              <a:rPr kumimoji="1" lang="zh-CN" altLang="en-US" sz="1600" b="1" dirty="0" smtClean="0">
                <a:latin typeface="Heiti SC Light" charset="-122"/>
                <a:ea typeface="Heiti SC Light" charset="-122"/>
                <a:cs typeface="Heiti SC Light" charset="-122"/>
              </a:rPr>
              <a:t>执行器</a:t>
            </a:r>
            <a:endParaRPr kumimoji="1" lang="zh-CN" altLang="en-US" sz="1600" b="1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3" name="圆角矩形 2"/>
          <p:cNvSpPr/>
          <p:nvPr/>
        </p:nvSpPr>
        <p:spPr>
          <a:xfrm>
            <a:off x="4274542" y="832978"/>
            <a:ext cx="1655926" cy="586589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调度器</a:t>
            </a:r>
          </a:p>
          <a:p>
            <a:pPr algn="ctr">
              <a:defRPr/>
            </a:pP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(quartz)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39" name="圆角矩形 138"/>
          <p:cNvSpPr/>
          <p:nvPr/>
        </p:nvSpPr>
        <p:spPr>
          <a:xfrm>
            <a:off x="4276756" y="3340779"/>
            <a:ext cx="1659413" cy="574484"/>
          </a:xfrm>
          <a:prstGeom prst="roundRect">
            <a:avLst/>
          </a:prstGeom>
          <a:solidFill>
            <a:srgbClr val="58B8D1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回调</a:t>
            </a: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服务</a:t>
            </a:r>
          </a:p>
          <a:p>
            <a:pPr algn="ctr"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(API)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53" name="矩形 152"/>
          <p:cNvSpPr/>
          <p:nvPr/>
        </p:nvSpPr>
        <p:spPr>
          <a:xfrm>
            <a:off x="720867" y="2657780"/>
            <a:ext cx="1668047" cy="1961502"/>
          </a:xfrm>
          <a:prstGeom prst="rect">
            <a:avLst/>
          </a:prstGeom>
          <a:solidFill>
            <a:srgbClr val="DEF7FF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algn="ctr">
              <a:defRPr/>
            </a:pPr>
            <a:r>
              <a:rPr kumimoji="1" lang="zh-CN" altLang="en-US" sz="1400" b="1" dirty="0">
                <a:latin typeface="Heiti SC Light" charset="-122"/>
                <a:ea typeface="Heiti SC Light" charset="-122"/>
                <a:cs typeface="Heiti SC Light" charset="-122"/>
              </a:rPr>
              <a:t>日志管理</a:t>
            </a:r>
          </a:p>
        </p:txBody>
      </p:sp>
      <p:sp>
        <p:nvSpPr>
          <p:cNvPr id="154" name="可选流程 153"/>
          <p:cNvSpPr/>
          <p:nvPr/>
        </p:nvSpPr>
        <p:spPr>
          <a:xfrm>
            <a:off x="823933" y="2979152"/>
            <a:ext cx="1432847" cy="272004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调度日志</a:t>
            </a:r>
          </a:p>
        </p:txBody>
      </p:sp>
      <p:sp>
        <p:nvSpPr>
          <p:cNvPr id="155" name="可选流程 154"/>
          <p:cNvSpPr/>
          <p:nvPr/>
        </p:nvSpPr>
        <p:spPr>
          <a:xfrm>
            <a:off x="823932" y="3369943"/>
            <a:ext cx="1432847" cy="275832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Rolling</a:t>
            </a: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日志</a:t>
            </a:r>
          </a:p>
        </p:txBody>
      </p:sp>
      <p:sp>
        <p:nvSpPr>
          <p:cNvPr id="156" name="可选流程 155"/>
          <p:cNvSpPr/>
          <p:nvPr/>
        </p:nvSpPr>
        <p:spPr>
          <a:xfrm>
            <a:off x="823931" y="3804303"/>
            <a:ext cx="1432847" cy="263850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GLUE</a:t>
            </a: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版本日志</a:t>
            </a:r>
          </a:p>
        </p:txBody>
      </p:sp>
      <p:sp>
        <p:nvSpPr>
          <p:cNvPr id="157" name="可选流程 156"/>
          <p:cNvSpPr/>
          <p:nvPr/>
        </p:nvSpPr>
        <p:spPr>
          <a:xfrm>
            <a:off x="823930" y="4186561"/>
            <a:ext cx="1432847" cy="263850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……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58" name="矩形 157"/>
          <p:cNvSpPr/>
          <p:nvPr/>
        </p:nvSpPr>
        <p:spPr>
          <a:xfrm>
            <a:off x="2384122" y="2645252"/>
            <a:ext cx="1672839" cy="1974030"/>
          </a:xfrm>
          <a:prstGeom prst="rect">
            <a:avLst/>
          </a:prstGeom>
          <a:solidFill>
            <a:srgbClr val="E0EBFF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algn="ctr"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其他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59" name="可选流程 158"/>
          <p:cNvSpPr/>
          <p:nvPr/>
        </p:nvSpPr>
        <p:spPr>
          <a:xfrm>
            <a:off x="2463148" y="2972582"/>
            <a:ext cx="1535914" cy="251629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运行报表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60" name="可选流程 159"/>
          <p:cNvSpPr/>
          <p:nvPr/>
        </p:nvSpPr>
        <p:spPr>
          <a:xfrm>
            <a:off x="2463148" y="3363264"/>
            <a:ext cx="1535914" cy="281598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失败告警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61" name="可选流程 160"/>
          <p:cNvSpPr/>
          <p:nvPr/>
        </p:nvSpPr>
        <p:spPr>
          <a:xfrm>
            <a:off x="2463148" y="3787601"/>
            <a:ext cx="1535914" cy="255324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任务依赖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62" name="可选流程 161"/>
          <p:cNvSpPr/>
          <p:nvPr/>
        </p:nvSpPr>
        <p:spPr>
          <a:xfrm>
            <a:off x="2463148" y="4163682"/>
            <a:ext cx="1535914" cy="274201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……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30" name="可选流程 29"/>
          <p:cNvSpPr/>
          <p:nvPr/>
        </p:nvSpPr>
        <p:spPr>
          <a:xfrm>
            <a:off x="6903492" y="4598011"/>
            <a:ext cx="1948408" cy="566196"/>
          </a:xfrm>
          <a:prstGeom prst="flowChartAlternateProcess">
            <a:avLst/>
          </a:prstGeom>
          <a:solidFill>
            <a:srgbClr val="9379B3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注册线程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97" name="可选流程 96"/>
          <p:cNvSpPr/>
          <p:nvPr/>
        </p:nvSpPr>
        <p:spPr>
          <a:xfrm>
            <a:off x="6850420" y="844864"/>
            <a:ext cx="2469578" cy="586589"/>
          </a:xfrm>
          <a:prstGeom prst="flowChartAlternateProces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执行器服务</a:t>
            </a: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(jetty)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cxnSp>
        <p:nvCxnSpPr>
          <p:cNvPr id="99" name="直线箭头连接符 98"/>
          <p:cNvCxnSpPr>
            <a:stCxn id="3" idx="3"/>
          </p:cNvCxnSpPr>
          <p:nvPr/>
        </p:nvCxnSpPr>
        <p:spPr>
          <a:xfrm flipV="1">
            <a:off x="5930468" y="1120818"/>
            <a:ext cx="902673" cy="5455"/>
          </a:xfrm>
          <a:prstGeom prst="straightConnector1">
            <a:avLst/>
          </a:prstGeom>
          <a:ln w="28575">
            <a:prstDash val="sysDash"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9" name="矩形 168"/>
          <p:cNvSpPr/>
          <p:nvPr/>
        </p:nvSpPr>
        <p:spPr>
          <a:xfrm>
            <a:off x="9740643" y="832978"/>
            <a:ext cx="1588645" cy="3248072"/>
          </a:xfrm>
          <a:prstGeom prst="rect">
            <a:avLst/>
          </a:prstGeom>
          <a:solidFill>
            <a:srgbClr val="DEF7FF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b"/>
          <a:lstStyle/>
          <a:p>
            <a:pPr algn="ctr">
              <a:defRPr/>
            </a:pPr>
            <a:endParaRPr kumimoji="1" lang="zh-CN" altLang="en-US" sz="1600" b="1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cxnSp>
        <p:nvCxnSpPr>
          <p:cNvPr id="171" name="直线箭头连接符 170"/>
          <p:cNvCxnSpPr/>
          <p:nvPr/>
        </p:nvCxnSpPr>
        <p:spPr>
          <a:xfrm>
            <a:off x="9367694" y="1187007"/>
            <a:ext cx="355704" cy="3349"/>
          </a:xfrm>
          <a:prstGeom prst="straightConnector1">
            <a:avLst/>
          </a:prstGeom>
          <a:ln w="28575">
            <a:prstDash val="sysDash"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7" name="矩形 176"/>
          <p:cNvSpPr/>
          <p:nvPr/>
        </p:nvSpPr>
        <p:spPr>
          <a:xfrm>
            <a:off x="6874533" y="3224448"/>
            <a:ext cx="2445465" cy="856602"/>
          </a:xfrm>
          <a:prstGeom prst="rect">
            <a:avLst/>
          </a:prstGeom>
          <a:solidFill>
            <a:srgbClr val="DEF7FF"/>
          </a:solidFill>
          <a:ln>
            <a:solidFill>
              <a:srgbClr val="FFF2CD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b"/>
          <a:lstStyle/>
          <a:p>
            <a:pPr algn="ctr">
              <a:defRPr/>
            </a:pPr>
            <a:endParaRPr kumimoji="1" lang="zh-CN" altLang="en-US" sz="1600" b="1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78" name="磁盘 177"/>
          <p:cNvSpPr/>
          <p:nvPr/>
        </p:nvSpPr>
        <p:spPr>
          <a:xfrm>
            <a:off x="8115679" y="3330715"/>
            <a:ext cx="1128362" cy="644066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调度结果</a:t>
            </a:r>
          </a:p>
          <a:p>
            <a:pPr algn="ctr"/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(queue)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cxnSp>
        <p:nvCxnSpPr>
          <p:cNvPr id="185" name="直线箭头连接符 184"/>
          <p:cNvCxnSpPr/>
          <p:nvPr/>
        </p:nvCxnSpPr>
        <p:spPr>
          <a:xfrm flipH="1">
            <a:off x="5940012" y="2356487"/>
            <a:ext cx="893129" cy="645"/>
          </a:xfrm>
          <a:prstGeom prst="straightConnector1">
            <a:avLst/>
          </a:prstGeom>
          <a:ln w="28575">
            <a:prstDash val="sysDash"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4" name="可选流程 193"/>
          <p:cNvSpPr/>
          <p:nvPr/>
        </p:nvSpPr>
        <p:spPr>
          <a:xfrm>
            <a:off x="9907238" y="2193143"/>
            <a:ext cx="1295671" cy="611595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JobHandler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95" name="可选流程 194"/>
          <p:cNvSpPr/>
          <p:nvPr/>
        </p:nvSpPr>
        <p:spPr>
          <a:xfrm>
            <a:off x="9907238" y="3253003"/>
            <a:ext cx="1295671" cy="606434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任务线程</a:t>
            </a:r>
          </a:p>
        </p:txBody>
      </p:sp>
      <p:sp>
        <p:nvSpPr>
          <p:cNvPr id="196" name="磁盘 195"/>
          <p:cNvSpPr/>
          <p:nvPr/>
        </p:nvSpPr>
        <p:spPr>
          <a:xfrm>
            <a:off x="9904842" y="1079536"/>
            <a:ext cx="1295671" cy="663886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调度请求</a:t>
            </a:r>
          </a:p>
          <a:p>
            <a:pPr algn="ctr"/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(queue)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cxnSp>
        <p:nvCxnSpPr>
          <p:cNvPr id="207" name="直线箭头连接符 206"/>
          <p:cNvCxnSpPr/>
          <p:nvPr/>
        </p:nvCxnSpPr>
        <p:spPr>
          <a:xfrm flipH="1" flipV="1">
            <a:off x="5938417" y="3627371"/>
            <a:ext cx="872707" cy="11641"/>
          </a:xfrm>
          <a:prstGeom prst="straightConnector1">
            <a:avLst/>
          </a:prstGeom>
          <a:ln w="28575">
            <a:prstDash val="sysDash"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圆角矩形 56"/>
          <p:cNvSpPr/>
          <p:nvPr/>
        </p:nvSpPr>
        <p:spPr>
          <a:xfrm>
            <a:off x="9224192" y="4620762"/>
            <a:ext cx="1990310" cy="567638"/>
          </a:xfrm>
          <a:prstGeom prst="roundRect">
            <a:avLst/>
          </a:prstGeom>
          <a:solidFill>
            <a:srgbClr val="58B8D1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自研</a:t>
            </a: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RPC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cxnSp>
        <p:nvCxnSpPr>
          <p:cNvPr id="52" name="直线箭头连接符 51"/>
          <p:cNvCxnSpPr/>
          <p:nvPr/>
        </p:nvCxnSpPr>
        <p:spPr>
          <a:xfrm flipH="1" flipV="1">
            <a:off x="5943168" y="4896551"/>
            <a:ext cx="903294" cy="11119"/>
          </a:xfrm>
          <a:prstGeom prst="straightConnector1">
            <a:avLst/>
          </a:prstGeom>
          <a:ln w="28575">
            <a:prstDash val="sysDash"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矩形 80"/>
          <p:cNvSpPr/>
          <p:nvPr/>
        </p:nvSpPr>
        <p:spPr>
          <a:xfrm>
            <a:off x="6861591" y="1940899"/>
            <a:ext cx="2458407" cy="856602"/>
          </a:xfrm>
          <a:prstGeom prst="rect">
            <a:avLst/>
          </a:prstGeom>
          <a:solidFill>
            <a:srgbClr val="E0EBFF"/>
          </a:solidFill>
          <a:ln>
            <a:solidFill>
              <a:srgbClr val="FFF2CD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b"/>
          <a:lstStyle/>
          <a:p>
            <a:pPr algn="ctr">
              <a:defRPr/>
            </a:pPr>
            <a:endParaRPr kumimoji="1" lang="zh-CN" altLang="en-US" sz="1600" b="1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82" name="多文档 81"/>
          <p:cNvSpPr/>
          <p:nvPr/>
        </p:nvSpPr>
        <p:spPr>
          <a:xfrm>
            <a:off x="8102736" y="2034466"/>
            <a:ext cx="1128362" cy="644066"/>
          </a:xfrm>
          <a:prstGeom prst="flowChartMultidocumen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执行日志</a:t>
            </a:r>
          </a:p>
          <a:p>
            <a:pPr algn="ctr"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(Log</a:t>
            </a: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文件</a:t>
            </a: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02" name="圆角矩形 101"/>
          <p:cNvSpPr/>
          <p:nvPr/>
        </p:nvSpPr>
        <p:spPr>
          <a:xfrm>
            <a:off x="6959119" y="3361483"/>
            <a:ext cx="1074713" cy="575198"/>
          </a:xfrm>
          <a:prstGeom prst="roundRect">
            <a:avLst/>
          </a:prstGeom>
          <a:solidFill>
            <a:srgbClr val="58B8D1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回调线程</a:t>
            </a:r>
          </a:p>
        </p:txBody>
      </p:sp>
      <p:cxnSp>
        <p:nvCxnSpPr>
          <p:cNvPr id="118" name="直线箭头连接符 117"/>
          <p:cNvCxnSpPr/>
          <p:nvPr/>
        </p:nvCxnSpPr>
        <p:spPr>
          <a:xfrm flipH="1">
            <a:off x="9337243" y="2378430"/>
            <a:ext cx="366394" cy="3349"/>
          </a:xfrm>
          <a:prstGeom prst="straightConnector1">
            <a:avLst/>
          </a:prstGeom>
          <a:ln w="28575">
            <a:prstDash val="sysDash"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直线箭头连接符 119"/>
          <p:cNvCxnSpPr/>
          <p:nvPr/>
        </p:nvCxnSpPr>
        <p:spPr>
          <a:xfrm flipH="1">
            <a:off x="9337243" y="3661114"/>
            <a:ext cx="366394" cy="3349"/>
          </a:xfrm>
          <a:prstGeom prst="straightConnector1">
            <a:avLst/>
          </a:prstGeom>
          <a:ln w="28575">
            <a:prstDash val="sysDash"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可选流程 120"/>
          <p:cNvSpPr/>
          <p:nvPr/>
        </p:nvSpPr>
        <p:spPr>
          <a:xfrm>
            <a:off x="4275442" y="2073176"/>
            <a:ext cx="1654126" cy="582276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Rolling</a:t>
            </a: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日志</a:t>
            </a:r>
          </a:p>
          <a:p>
            <a:pPr algn="ctr"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(</a:t>
            </a: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实时</a:t>
            </a: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22" name="可选流程 121"/>
          <p:cNvSpPr/>
          <p:nvPr/>
        </p:nvSpPr>
        <p:spPr>
          <a:xfrm>
            <a:off x="6959118" y="2073918"/>
            <a:ext cx="1074713" cy="580685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日志服务</a:t>
            </a:r>
          </a:p>
          <a:p>
            <a:pPr algn="ctr"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(jetty)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622491" y="576163"/>
            <a:ext cx="5778309" cy="5176329"/>
          </a:xfrm>
          <a:prstGeom prst="rect">
            <a:avLst/>
          </a:prstGeom>
          <a:solidFill>
            <a:srgbClr val="9FC2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>
              <a:defRPr/>
            </a:pPr>
            <a:r>
              <a:rPr kumimoji="1" lang="zh-CN" altLang="en-US" sz="1600" b="1" dirty="0">
                <a:solidFill>
                  <a:schemeClr val="tx1"/>
                </a:solidFill>
                <a:latin typeface="Heiti SC Light" charset="-122"/>
                <a:ea typeface="Heiti SC Light" charset="-122"/>
                <a:cs typeface="Heiti SC Light" charset="-122"/>
              </a:rPr>
              <a:t>调度中心</a:t>
            </a:r>
          </a:p>
        </p:txBody>
      </p:sp>
      <p:sp>
        <p:nvSpPr>
          <p:cNvPr id="7" name="进程 6"/>
          <p:cNvSpPr/>
          <p:nvPr/>
        </p:nvSpPr>
        <p:spPr>
          <a:xfrm>
            <a:off x="720867" y="4786674"/>
            <a:ext cx="3336094" cy="442510"/>
          </a:xfrm>
          <a:prstGeom prst="flowChart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kumimoji="1" lang="zh-CN" altLang="en-US" sz="1600" b="1" dirty="0" smtClean="0">
                <a:latin typeface="Heiti SC Light" charset="-122"/>
                <a:ea typeface="Heiti SC Light" charset="-122"/>
                <a:cs typeface="Heiti SC Light" charset="-122"/>
              </a:rPr>
              <a:t>数据中心</a:t>
            </a:r>
            <a:endParaRPr kumimoji="1" lang="zh-CN" altLang="en-US" sz="1600" b="1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29" name="可选流程 28"/>
          <p:cNvSpPr/>
          <p:nvPr/>
        </p:nvSpPr>
        <p:spPr>
          <a:xfrm>
            <a:off x="4271056" y="4568832"/>
            <a:ext cx="1659412" cy="572325"/>
          </a:xfrm>
          <a:prstGeom prst="flowChartAlternateProcess">
            <a:avLst/>
          </a:prstGeom>
          <a:solidFill>
            <a:srgbClr val="9379B3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注册服务</a:t>
            </a:r>
          </a:p>
          <a:p>
            <a:pPr algn="ctr">
              <a:defRPr/>
            </a:pP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(API)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720867" y="688297"/>
            <a:ext cx="1672839" cy="1961502"/>
          </a:xfrm>
          <a:prstGeom prst="rect">
            <a:avLst/>
          </a:prstGeom>
          <a:solidFill>
            <a:srgbClr val="E0EBFF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algn="ctr"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任务管理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5" name="可选流程 4"/>
          <p:cNvSpPr/>
          <p:nvPr/>
        </p:nvSpPr>
        <p:spPr>
          <a:xfrm>
            <a:off x="799893" y="1015627"/>
            <a:ext cx="1535914" cy="251629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执行器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60" name="可选流程 59"/>
          <p:cNvSpPr/>
          <p:nvPr/>
        </p:nvSpPr>
        <p:spPr>
          <a:xfrm>
            <a:off x="799893" y="1406309"/>
            <a:ext cx="1535914" cy="281598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任务</a:t>
            </a: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模式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62" name="可选流程 61"/>
          <p:cNvSpPr/>
          <p:nvPr/>
        </p:nvSpPr>
        <p:spPr>
          <a:xfrm>
            <a:off x="799893" y="1830646"/>
            <a:ext cx="1535914" cy="255324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JobHandler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63" name="可选流程 62"/>
          <p:cNvSpPr/>
          <p:nvPr/>
        </p:nvSpPr>
        <p:spPr>
          <a:xfrm>
            <a:off x="799893" y="2206727"/>
            <a:ext cx="1535914" cy="274201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……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388914" y="688297"/>
            <a:ext cx="1668047" cy="1961502"/>
          </a:xfrm>
          <a:prstGeom prst="rect">
            <a:avLst/>
          </a:prstGeom>
          <a:solidFill>
            <a:srgbClr val="DEF7FF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algn="ctr">
              <a:defRPr/>
            </a:pPr>
            <a:r>
              <a:rPr kumimoji="1" lang="zh-CN" altLang="en-US" sz="1400" b="1" dirty="0" smtClean="0">
                <a:latin typeface="Heiti SC Light" charset="-122"/>
                <a:ea typeface="Heiti SC Light" charset="-122"/>
                <a:cs typeface="Heiti SC Light" charset="-122"/>
              </a:rPr>
              <a:t>执行器管理</a:t>
            </a:r>
            <a:endParaRPr kumimoji="1" lang="zh-CN" altLang="en-US" sz="1400" b="1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40" name="可选流程 39"/>
          <p:cNvSpPr/>
          <p:nvPr/>
        </p:nvSpPr>
        <p:spPr>
          <a:xfrm>
            <a:off x="2491980" y="1009669"/>
            <a:ext cx="1432847" cy="272004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注册方式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66" name="可选流程 65"/>
          <p:cNvSpPr/>
          <p:nvPr/>
        </p:nvSpPr>
        <p:spPr>
          <a:xfrm>
            <a:off x="2491979" y="1400460"/>
            <a:ext cx="1432847" cy="275832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AppName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67" name="可选流程 66"/>
          <p:cNvSpPr/>
          <p:nvPr/>
        </p:nvSpPr>
        <p:spPr>
          <a:xfrm>
            <a:off x="2491978" y="1834820"/>
            <a:ext cx="1432847" cy="263850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机器地址列表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68" name="可选流程 67"/>
          <p:cNvSpPr/>
          <p:nvPr/>
        </p:nvSpPr>
        <p:spPr>
          <a:xfrm>
            <a:off x="2491977" y="2217078"/>
            <a:ext cx="1432847" cy="263850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……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01" name="矩形 100"/>
          <p:cNvSpPr/>
          <p:nvPr/>
        </p:nvSpPr>
        <p:spPr>
          <a:xfrm>
            <a:off x="6400801" y="576163"/>
            <a:ext cx="5181600" cy="5176329"/>
          </a:xfrm>
          <a:prstGeom prst="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b"/>
          <a:lstStyle/>
          <a:p>
            <a:pPr algn="ctr">
              <a:defRPr/>
            </a:pPr>
            <a:r>
              <a:rPr kumimoji="1" lang="zh-CN" altLang="en-US" sz="1600" b="1" dirty="0" smtClean="0">
                <a:latin typeface="Heiti SC Light" charset="-122"/>
                <a:ea typeface="Heiti SC Light" charset="-122"/>
                <a:cs typeface="Heiti SC Light" charset="-122"/>
              </a:rPr>
              <a:t>执行器</a:t>
            </a:r>
            <a:endParaRPr kumimoji="1" lang="zh-CN" altLang="en-US" sz="1600" b="1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3" name="圆角矩形 2"/>
          <p:cNvSpPr/>
          <p:nvPr/>
        </p:nvSpPr>
        <p:spPr>
          <a:xfrm>
            <a:off x="4274542" y="832978"/>
            <a:ext cx="1655926" cy="586589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调度器</a:t>
            </a:r>
          </a:p>
          <a:p>
            <a:pPr algn="ctr">
              <a:defRPr/>
            </a:pP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(quartz)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39" name="圆角矩形 138"/>
          <p:cNvSpPr/>
          <p:nvPr/>
        </p:nvSpPr>
        <p:spPr>
          <a:xfrm>
            <a:off x="4276756" y="3340779"/>
            <a:ext cx="1659413" cy="574484"/>
          </a:xfrm>
          <a:prstGeom prst="roundRect">
            <a:avLst/>
          </a:prstGeom>
          <a:solidFill>
            <a:srgbClr val="58B8D1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回调</a:t>
            </a: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服务</a:t>
            </a:r>
          </a:p>
          <a:p>
            <a:pPr algn="ctr"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(API)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53" name="矩形 152"/>
          <p:cNvSpPr/>
          <p:nvPr/>
        </p:nvSpPr>
        <p:spPr>
          <a:xfrm>
            <a:off x="720867" y="2657780"/>
            <a:ext cx="1668047" cy="1961502"/>
          </a:xfrm>
          <a:prstGeom prst="rect">
            <a:avLst/>
          </a:prstGeom>
          <a:solidFill>
            <a:srgbClr val="DEF7FF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algn="ctr">
              <a:defRPr/>
            </a:pPr>
            <a:r>
              <a:rPr kumimoji="1" lang="zh-CN" altLang="en-US" sz="1400" b="1" dirty="0">
                <a:latin typeface="Heiti SC Light" charset="-122"/>
                <a:ea typeface="Heiti SC Light" charset="-122"/>
                <a:cs typeface="Heiti SC Light" charset="-122"/>
              </a:rPr>
              <a:t>日志管理</a:t>
            </a:r>
          </a:p>
        </p:txBody>
      </p:sp>
      <p:sp>
        <p:nvSpPr>
          <p:cNvPr id="154" name="可选流程 153"/>
          <p:cNvSpPr/>
          <p:nvPr/>
        </p:nvSpPr>
        <p:spPr>
          <a:xfrm>
            <a:off x="823933" y="2979152"/>
            <a:ext cx="1432847" cy="272004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调度日志</a:t>
            </a:r>
          </a:p>
        </p:txBody>
      </p:sp>
      <p:sp>
        <p:nvSpPr>
          <p:cNvPr id="155" name="可选流程 154"/>
          <p:cNvSpPr/>
          <p:nvPr/>
        </p:nvSpPr>
        <p:spPr>
          <a:xfrm>
            <a:off x="823932" y="3369943"/>
            <a:ext cx="1432847" cy="275832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Rolling</a:t>
            </a: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日志</a:t>
            </a:r>
          </a:p>
        </p:txBody>
      </p:sp>
      <p:sp>
        <p:nvSpPr>
          <p:cNvPr id="156" name="可选流程 155"/>
          <p:cNvSpPr/>
          <p:nvPr/>
        </p:nvSpPr>
        <p:spPr>
          <a:xfrm>
            <a:off x="823931" y="3804303"/>
            <a:ext cx="1432847" cy="263850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GLUE</a:t>
            </a: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版本日志</a:t>
            </a:r>
          </a:p>
        </p:txBody>
      </p:sp>
      <p:sp>
        <p:nvSpPr>
          <p:cNvPr id="157" name="可选流程 156"/>
          <p:cNvSpPr/>
          <p:nvPr/>
        </p:nvSpPr>
        <p:spPr>
          <a:xfrm>
            <a:off x="823930" y="4186561"/>
            <a:ext cx="1432847" cy="263850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……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58" name="矩形 157"/>
          <p:cNvSpPr/>
          <p:nvPr/>
        </p:nvSpPr>
        <p:spPr>
          <a:xfrm>
            <a:off x="2384122" y="2645252"/>
            <a:ext cx="1672839" cy="1974030"/>
          </a:xfrm>
          <a:prstGeom prst="rect">
            <a:avLst/>
          </a:prstGeom>
          <a:solidFill>
            <a:srgbClr val="E0EBFF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algn="ctr"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其他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59" name="可选流程 158"/>
          <p:cNvSpPr/>
          <p:nvPr/>
        </p:nvSpPr>
        <p:spPr>
          <a:xfrm>
            <a:off x="2463148" y="2972582"/>
            <a:ext cx="1535914" cy="251629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运行报表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60" name="可选流程 159"/>
          <p:cNvSpPr/>
          <p:nvPr/>
        </p:nvSpPr>
        <p:spPr>
          <a:xfrm>
            <a:off x="2463148" y="3363264"/>
            <a:ext cx="1535914" cy="281598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失败告警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61" name="可选流程 160"/>
          <p:cNvSpPr/>
          <p:nvPr/>
        </p:nvSpPr>
        <p:spPr>
          <a:xfrm>
            <a:off x="2463148" y="3787601"/>
            <a:ext cx="1535914" cy="255324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任务依赖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62" name="可选流程 161"/>
          <p:cNvSpPr/>
          <p:nvPr/>
        </p:nvSpPr>
        <p:spPr>
          <a:xfrm>
            <a:off x="2463148" y="4163682"/>
            <a:ext cx="1535914" cy="274201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……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30" name="可选流程 29"/>
          <p:cNvSpPr/>
          <p:nvPr/>
        </p:nvSpPr>
        <p:spPr>
          <a:xfrm>
            <a:off x="6903492" y="4598011"/>
            <a:ext cx="1948408" cy="566196"/>
          </a:xfrm>
          <a:prstGeom prst="flowChartAlternateProcess">
            <a:avLst/>
          </a:prstGeom>
          <a:solidFill>
            <a:srgbClr val="9379B3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注册线程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97" name="可选流程 96"/>
          <p:cNvSpPr/>
          <p:nvPr/>
        </p:nvSpPr>
        <p:spPr>
          <a:xfrm>
            <a:off x="6850420" y="844864"/>
            <a:ext cx="2469578" cy="586589"/>
          </a:xfrm>
          <a:prstGeom prst="flowChartAlternateProces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执行器服务</a:t>
            </a: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(jetty)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cxnSp>
        <p:nvCxnSpPr>
          <p:cNvPr id="99" name="直线箭头连接符 98"/>
          <p:cNvCxnSpPr>
            <a:stCxn id="3" idx="3"/>
          </p:cNvCxnSpPr>
          <p:nvPr/>
        </p:nvCxnSpPr>
        <p:spPr>
          <a:xfrm flipV="1">
            <a:off x="5930468" y="1120818"/>
            <a:ext cx="902673" cy="5455"/>
          </a:xfrm>
          <a:prstGeom prst="straightConnector1">
            <a:avLst/>
          </a:prstGeom>
          <a:ln w="28575">
            <a:prstDash val="sysDash"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9" name="矩形 168"/>
          <p:cNvSpPr/>
          <p:nvPr/>
        </p:nvSpPr>
        <p:spPr>
          <a:xfrm>
            <a:off x="9740643" y="832978"/>
            <a:ext cx="1588645" cy="3248072"/>
          </a:xfrm>
          <a:prstGeom prst="rect">
            <a:avLst/>
          </a:prstGeom>
          <a:solidFill>
            <a:srgbClr val="DEF7FF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b"/>
          <a:lstStyle/>
          <a:p>
            <a:pPr algn="ctr">
              <a:defRPr/>
            </a:pPr>
            <a:endParaRPr kumimoji="1" lang="zh-CN" altLang="en-US" sz="1600" b="1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cxnSp>
        <p:nvCxnSpPr>
          <p:cNvPr id="171" name="直线箭头连接符 170"/>
          <p:cNvCxnSpPr/>
          <p:nvPr/>
        </p:nvCxnSpPr>
        <p:spPr>
          <a:xfrm>
            <a:off x="9367694" y="1187007"/>
            <a:ext cx="355704" cy="3349"/>
          </a:xfrm>
          <a:prstGeom prst="straightConnector1">
            <a:avLst/>
          </a:prstGeom>
          <a:ln w="28575">
            <a:prstDash val="sysDash"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7" name="矩形 176"/>
          <p:cNvSpPr/>
          <p:nvPr/>
        </p:nvSpPr>
        <p:spPr>
          <a:xfrm>
            <a:off x="6874533" y="3224448"/>
            <a:ext cx="2445465" cy="856602"/>
          </a:xfrm>
          <a:prstGeom prst="rect">
            <a:avLst/>
          </a:prstGeom>
          <a:solidFill>
            <a:srgbClr val="DEF7FF"/>
          </a:solidFill>
          <a:ln>
            <a:solidFill>
              <a:srgbClr val="FFF2CD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b"/>
          <a:lstStyle/>
          <a:p>
            <a:pPr algn="ctr">
              <a:defRPr/>
            </a:pPr>
            <a:endParaRPr kumimoji="1" lang="zh-CN" altLang="en-US" sz="1600" b="1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78" name="磁盘 177"/>
          <p:cNvSpPr/>
          <p:nvPr/>
        </p:nvSpPr>
        <p:spPr>
          <a:xfrm>
            <a:off x="8115679" y="3330715"/>
            <a:ext cx="1128362" cy="644066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调度结果</a:t>
            </a:r>
          </a:p>
          <a:p>
            <a:pPr algn="ctr"/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(queue)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cxnSp>
        <p:nvCxnSpPr>
          <p:cNvPr id="185" name="直线箭头连接符 184"/>
          <p:cNvCxnSpPr/>
          <p:nvPr/>
        </p:nvCxnSpPr>
        <p:spPr>
          <a:xfrm flipH="1">
            <a:off x="5940012" y="2356487"/>
            <a:ext cx="893129" cy="645"/>
          </a:xfrm>
          <a:prstGeom prst="straightConnector1">
            <a:avLst/>
          </a:prstGeom>
          <a:ln w="28575">
            <a:prstDash val="sysDash"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4" name="可选流程 193"/>
          <p:cNvSpPr/>
          <p:nvPr/>
        </p:nvSpPr>
        <p:spPr>
          <a:xfrm>
            <a:off x="9907238" y="2193143"/>
            <a:ext cx="1295671" cy="611595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JobHandler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95" name="可选流程 194"/>
          <p:cNvSpPr/>
          <p:nvPr/>
        </p:nvSpPr>
        <p:spPr>
          <a:xfrm>
            <a:off x="9907238" y="3253003"/>
            <a:ext cx="1295671" cy="606434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任务线程</a:t>
            </a:r>
          </a:p>
        </p:txBody>
      </p:sp>
      <p:sp>
        <p:nvSpPr>
          <p:cNvPr id="196" name="磁盘 195"/>
          <p:cNvSpPr/>
          <p:nvPr/>
        </p:nvSpPr>
        <p:spPr>
          <a:xfrm>
            <a:off x="9904842" y="1079536"/>
            <a:ext cx="1295671" cy="663886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调度请求</a:t>
            </a:r>
          </a:p>
          <a:p>
            <a:pPr algn="ctr"/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(queue)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cxnSp>
        <p:nvCxnSpPr>
          <p:cNvPr id="207" name="直线箭头连接符 206"/>
          <p:cNvCxnSpPr/>
          <p:nvPr/>
        </p:nvCxnSpPr>
        <p:spPr>
          <a:xfrm flipH="1" flipV="1">
            <a:off x="5938417" y="3627371"/>
            <a:ext cx="872707" cy="11641"/>
          </a:xfrm>
          <a:prstGeom prst="straightConnector1">
            <a:avLst/>
          </a:prstGeom>
          <a:ln w="28575">
            <a:prstDash val="sysDash"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圆角矩形 56"/>
          <p:cNvSpPr/>
          <p:nvPr/>
        </p:nvSpPr>
        <p:spPr>
          <a:xfrm>
            <a:off x="9224192" y="4620762"/>
            <a:ext cx="1990310" cy="567638"/>
          </a:xfrm>
          <a:prstGeom prst="roundRect">
            <a:avLst/>
          </a:prstGeom>
          <a:solidFill>
            <a:srgbClr val="58B8D1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自研</a:t>
            </a: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RPC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cxnSp>
        <p:nvCxnSpPr>
          <p:cNvPr id="52" name="直线箭头连接符 51"/>
          <p:cNvCxnSpPr/>
          <p:nvPr/>
        </p:nvCxnSpPr>
        <p:spPr>
          <a:xfrm flipH="1" flipV="1">
            <a:off x="5943168" y="4896551"/>
            <a:ext cx="903294" cy="11119"/>
          </a:xfrm>
          <a:prstGeom prst="straightConnector1">
            <a:avLst/>
          </a:prstGeom>
          <a:ln w="28575">
            <a:prstDash val="sysDash"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矩形 80"/>
          <p:cNvSpPr/>
          <p:nvPr/>
        </p:nvSpPr>
        <p:spPr>
          <a:xfrm>
            <a:off x="6861591" y="1940899"/>
            <a:ext cx="2458407" cy="856602"/>
          </a:xfrm>
          <a:prstGeom prst="rect">
            <a:avLst/>
          </a:prstGeom>
          <a:solidFill>
            <a:srgbClr val="E0EBFF"/>
          </a:solidFill>
          <a:ln>
            <a:solidFill>
              <a:srgbClr val="FFF2CD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b"/>
          <a:lstStyle/>
          <a:p>
            <a:pPr algn="ctr">
              <a:defRPr/>
            </a:pPr>
            <a:endParaRPr kumimoji="1" lang="zh-CN" altLang="en-US" sz="1600" b="1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82" name="多文档 81"/>
          <p:cNvSpPr/>
          <p:nvPr/>
        </p:nvSpPr>
        <p:spPr>
          <a:xfrm>
            <a:off x="8102736" y="2034466"/>
            <a:ext cx="1128362" cy="644066"/>
          </a:xfrm>
          <a:prstGeom prst="flowChartMultidocumen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执行日志</a:t>
            </a:r>
          </a:p>
          <a:p>
            <a:pPr algn="ctr"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(Log</a:t>
            </a: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文件</a:t>
            </a: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02" name="圆角矩形 101"/>
          <p:cNvSpPr/>
          <p:nvPr/>
        </p:nvSpPr>
        <p:spPr>
          <a:xfrm>
            <a:off x="6959119" y="3361483"/>
            <a:ext cx="1074713" cy="575198"/>
          </a:xfrm>
          <a:prstGeom prst="roundRect">
            <a:avLst/>
          </a:prstGeom>
          <a:solidFill>
            <a:srgbClr val="58B8D1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回调线程</a:t>
            </a:r>
          </a:p>
        </p:txBody>
      </p:sp>
      <p:cxnSp>
        <p:nvCxnSpPr>
          <p:cNvPr id="118" name="直线箭头连接符 117"/>
          <p:cNvCxnSpPr/>
          <p:nvPr/>
        </p:nvCxnSpPr>
        <p:spPr>
          <a:xfrm flipH="1">
            <a:off x="9337243" y="2378430"/>
            <a:ext cx="366394" cy="3349"/>
          </a:xfrm>
          <a:prstGeom prst="straightConnector1">
            <a:avLst/>
          </a:prstGeom>
          <a:ln w="28575">
            <a:prstDash val="sysDash"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直线箭头连接符 119"/>
          <p:cNvCxnSpPr/>
          <p:nvPr/>
        </p:nvCxnSpPr>
        <p:spPr>
          <a:xfrm flipH="1">
            <a:off x="9337243" y="3661114"/>
            <a:ext cx="366394" cy="3349"/>
          </a:xfrm>
          <a:prstGeom prst="straightConnector1">
            <a:avLst/>
          </a:prstGeom>
          <a:ln w="28575">
            <a:prstDash val="sysDash"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可选流程 120"/>
          <p:cNvSpPr/>
          <p:nvPr/>
        </p:nvSpPr>
        <p:spPr>
          <a:xfrm>
            <a:off x="4275442" y="2073176"/>
            <a:ext cx="1654126" cy="582276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Rolling</a:t>
            </a: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日志</a:t>
            </a:r>
          </a:p>
          <a:p>
            <a:pPr algn="ctr"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(</a:t>
            </a: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实时</a:t>
            </a: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22" name="可选流程 121"/>
          <p:cNvSpPr/>
          <p:nvPr/>
        </p:nvSpPr>
        <p:spPr>
          <a:xfrm>
            <a:off x="6959118" y="2073918"/>
            <a:ext cx="1074713" cy="580685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日志服务</a:t>
            </a:r>
          </a:p>
          <a:p>
            <a:pPr algn="ctr"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(jetty)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4540789" y="5792686"/>
            <a:ext cx="370805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2800" b="1" dirty="0">
                <a:latin typeface="Heiti SC Light" charset="-122"/>
                <a:ea typeface="Heiti SC Light" charset="-122"/>
                <a:cs typeface="Heiti SC Light" charset="-122"/>
              </a:rPr>
              <a:t>XXL-JOB</a:t>
            </a:r>
            <a:r>
              <a:rPr lang="zh-CN" altLang="en-US" sz="2800" b="1" dirty="0">
                <a:latin typeface="Heiti SC Light" charset="-122"/>
                <a:ea typeface="Heiti SC Light" charset="-122"/>
                <a:cs typeface="Heiti SC Light" charset="-122"/>
              </a:rPr>
              <a:t>架构图 </a:t>
            </a:r>
            <a:r>
              <a:rPr lang="en-US" altLang="zh-CN" sz="2800" b="1" dirty="0">
                <a:latin typeface="Heiti SC Light" charset="-122"/>
                <a:ea typeface="Heiti SC Light" charset="-122"/>
                <a:cs typeface="Heiti SC Light" charset="-122"/>
              </a:rPr>
              <a:t>v1.9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622491" y="576163"/>
            <a:ext cx="5778309" cy="5176329"/>
          </a:xfrm>
          <a:prstGeom prst="rect">
            <a:avLst/>
          </a:prstGeom>
          <a:solidFill>
            <a:srgbClr val="9FC2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>
              <a:defRPr/>
            </a:pPr>
            <a:r>
              <a:rPr kumimoji="1" lang="zh-CN" altLang="en-US" sz="1600" b="1" dirty="0">
                <a:solidFill>
                  <a:schemeClr val="tx1"/>
                </a:solidFill>
                <a:latin typeface="Heiti SC Light" charset="-122"/>
                <a:ea typeface="Heiti SC Light" charset="-122"/>
                <a:cs typeface="Heiti SC Light" charset="-122"/>
              </a:rPr>
              <a:t>调度中心</a:t>
            </a:r>
          </a:p>
        </p:txBody>
      </p:sp>
      <p:sp>
        <p:nvSpPr>
          <p:cNvPr id="7" name="进程 6"/>
          <p:cNvSpPr/>
          <p:nvPr/>
        </p:nvSpPr>
        <p:spPr>
          <a:xfrm>
            <a:off x="720867" y="4786674"/>
            <a:ext cx="3336094" cy="442510"/>
          </a:xfrm>
          <a:prstGeom prst="flowChart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kumimoji="1" lang="zh-CN" altLang="en-US" sz="1600" b="1" dirty="0" smtClean="0">
                <a:latin typeface="Heiti SC Light" charset="-122"/>
                <a:ea typeface="Heiti SC Light" charset="-122"/>
                <a:cs typeface="Heiti SC Light" charset="-122"/>
              </a:rPr>
              <a:t>数据中心</a:t>
            </a:r>
            <a:endParaRPr kumimoji="1" lang="zh-CN" altLang="en-US" sz="1600" b="1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29" name="可选流程 28"/>
          <p:cNvSpPr/>
          <p:nvPr/>
        </p:nvSpPr>
        <p:spPr>
          <a:xfrm>
            <a:off x="4271056" y="4568832"/>
            <a:ext cx="1659412" cy="572325"/>
          </a:xfrm>
          <a:prstGeom prst="flowChartAlternateProcess">
            <a:avLst/>
          </a:prstGeom>
          <a:solidFill>
            <a:srgbClr val="9379B3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注册服务</a:t>
            </a:r>
          </a:p>
          <a:p>
            <a:pPr algn="ctr">
              <a:defRPr/>
            </a:pP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(API)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720867" y="688297"/>
            <a:ext cx="1672839" cy="1961502"/>
          </a:xfrm>
          <a:prstGeom prst="rect">
            <a:avLst/>
          </a:prstGeom>
          <a:solidFill>
            <a:srgbClr val="E0EBFF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algn="ctr">
              <a:defRPr/>
            </a:pPr>
            <a:r>
              <a:rPr kumimoji="1" lang="zh-CN" altLang="en-US" sz="1400" b="1" dirty="0" smtClean="0">
                <a:latin typeface="Heiti SC Light" charset="-122"/>
                <a:ea typeface="Heiti SC Light" charset="-122"/>
                <a:cs typeface="Heiti SC Light" charset="-122"/>
              </a:rPr>
              <a:t>任务管理</a:t>
            </a:r>
          </a:p>
        </p:txBody>
      </p:sp>
      <p:sp>
        <p:nvSpPr>
          <p:cNvPr id="5" name="可选流程 4"/>
          <p:cNvSpPr/>
          <p:nvPr/>
        </p:nvSpPr>
        <p:spPr>
          <a:xfrm>
            <a:off x="799893" y="1015627"/>
            <a:ext cx="1535914" cy="251629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执行器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60" name="可选流程 59"/>
          <p:cNvSpPr/>
          <p:nvPr/>
        </p:nvSpPr>
        <p:spPr>
          <a:xfrm>
            <a:off x="799893" y="1406309"/>
            <a:ext cx="1535914" cy="281598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任务</a:t>
            </a: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模式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62" name="可选流程 61"/>
          <p:cNvSpPr/>
          <p:nvPr/>
        </p:nvSpPr>
        <p:spPr>
          <a:xfrm>
            <a:off x="799893" y="1830646"/>
            <a:ext cx="1535914" cy="255324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JobHandler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63" name="可选流程 62"/>
          <p:cNvSpPr/>
          <p:nvPr/>
        </p:nvSpPr>
        <p:spPr>
          <a:xfrm>
            <a:off x="799893" y="2206727"/>
            <a:ext cx="1535914" cy="274201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……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388914" y="688297"/>
            <a:ext cx="1668047" cy="1961502"/>
          </a:xfrm>
          <a:prstGeom prst="rect">
            <a:avLst/>
          </a:prstGeom>
          <a:solidFill>
            <a:srgbClr val="DEF7FF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algn="ctr">
              <a:defRPr/>
            </a:pPr>
            <a:r>
              <a:rPr kumimoji="1" lang="zh-CN" altLang="en-US" sz="1400" b="1" dirty="0" smtClean="0">
                <a:latin typeface="Heiti SC Light" charset="-122"/>
                <a:ea typeface="Heiti SC Light" charset="-122"/>
                <a:cs typeface="Heiti SC Light" charset="-122"/>
              </a:rPr>
              <a:t>执行器管理</a:t>
            </a:r>
            <a:endParaRPr kumimoji="1" lang="zh-CN" altLang="en-US" sz="1400" b="1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40" name="可选流程 39"/>
          <p:cNvSpPr/>
          <p:nvPr/>
        </p:nvSpPr>
        <p:spPr>
          <a:xfrm>
            <a:off x="2491980" y="1009669"/>
            <a:ext cx="1432847" cy="272004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注册方式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66" name="可选流程 65"/>
          <p:cNvSpPr/>
          <p:nvPr/>
        </p:nvSpPr>
        <p:spPr>
          <a:xfrm>
            <a:off x="2491979" y="1400460"/>
            <a:ext cx="1432847" cy="275832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AppName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67" name="可选流程 66"/>
          <p:cNvSpPr/>
          <p:nvPr/>
        </p:nvSpPr>
        <p:spPr>
          <a:xfrm>
            <a:off x="2491978" y="1834820"/>
            <a:ext cx="1432847" cy="263850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机器地址列表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68" name="可选流程 67"/>
          <p:cNvSpPr/>
          <p:nvPr/>
        </p:nvSpPr>
        <p:spPr>
          <a:xfrm>
            <a:off x="2491977" y="2217078"/>
            <a:ext cx="1432847" cy="263850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……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01" name="矩形 100"/>
          <p:cNvSpPr/>
          <p:nvPr/>
        </p:nvSpPr>
        <p:spPr>
          <a:xfrm>
            <a:off x="6400801" y="576163"/>
            <a:ext cx="5181600" cy="5176329"/>
          </a:xfrm>
          <a:prstGeom prst="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b"/>
          <a:lstStyle/>
          <a:p>
            <a:pPr algn="ctr">
              <a:defRPr/>
            </a:pPr>
            <a:r>
              <a:rPr kumimoji="1" lang="zh-CN" altLang="en-US" sz="1600" b="1" dirty="0" smtClean="0">
                <a:latin typeface="Heiti SC Light" charset="-122"/>
                <a:ea typeface="Heiti SC Light" charset="-122"/>
                <a:cs typeface="Heiti SC Light" charset="-122"/>
              </a:rPr>
              <a:t>执行器</a:t>
            </a:r>
            <a:endParaRPr kumimoji="1" lang="zh-CN" altLang="en-US" sz="1600" b="1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3" name="圆角矩形 2"/>
          <p:cNvSpPr/>
          <p:nvPr/>
        </p:nvSpPr>
        <p:spPr>
          <a:xfrm>
            <a:off x="4274542" y="832978"/>
            <a:ext cx="1655926" cy="586589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调度器</a:t>
            </a:r>
          </a:p>
          <a:p>
            <a:pPr algn="ctr">
              <a:defRPr/>
            </a:pP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(quartz)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39" name="圆角矩形 138"/>
          <p:cNvSpPr/>
          <p:nvPr/>
        </p:nvSpPr>
        <p:spPr>
          <a:xfrm>
            <a:off x="4276756" y="3340779"/>
            <a:ext cx="1659413" cy="574484"/>
          </a:xfrm>
          <a:prstGeom prst="roundRect">
            <a:avLst/>
          </a:prstGeom>
          <a:solidFill>
            <a:srgbClr val="58B8D1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回调</a:t>
            </a: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服务</a:t>
            </a:r>
          </a:p>
          <a:p>
            <a:pPr algn="ctr"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(API)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53" name="矩形 152"/>
          <p:cNvSpPr/>
          <p:nvPr/>
        </p:nvSpPr>
        <p:spPr>
          <a:xfrm>
            <a:off x="720867" y="2657780"/>
            <a:ext cx="1668047" cy="1961502"/>
          </a:xfrm>
          <a:prstGeom prst="rect">
            <a:avLst/>
          </a:prstGeom>
          <a:solidFill>
            <a:srgbClr val="DEF7FF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algn="ctr">
              <a:defRPr/>
            </a:pPr>
            <a:r>
              <a:rPr kumimoji="1" lang="zh-CN" altLang="en-US" sz="1400" b="1" dirty="0">
                <a:latin typeface="Heiti SC Light" charset="-122"/>
                <a:ea typeface="Heiti SC Light" charset="-122"/>
                <a:cs typeface="Heiti SC Light" charset="-122"/>
              </a:rPr>
              <a:t>日志管理</a:t>
            </a:r>
          </a:p>
        </p:txBody>
      </p:sp>
      <p:sp>
        <p:nvSpPr>
          <p:cNvPr id="154" name="可选流程 153"/>
          <p:cNvSpPr/>
          <p:nvPr/>
        </p:nvSpPr>
        <p:spPr>
          <a:xfrm>
            <a:off x="823933" y="2979152"/>
            <a:ext cx="1432847" cy="272004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调度日志</a:t>
            </a:r>
          </a:p>
        </p:txBody>
      </p:sp>
      <p:sp>
        <p:nvSpPr>
          <p:cNvPr id="155" name="可选流程 154"/>
          <p:cNvSpPr/>
          <p:nvPr/>
        </p:nvSpPr>
        <p:spPr>
          <a:xfrm>
            <a:off x="823932" y="3369943"/>
            <a:ext cx="1432847" cy="275832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Rolling</a:t>
            </a: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日志</a:t>
            </a:r>
          </a:p>
        </p:txBody>
      </p:sp>
      <p:sp>
        <p:nvSpPr>
          <p:cNvPr id="156" name="可选流程 155"/>
          <p:cNvSpPr/>
          <p:nvPr/>
        </p:nvSpPr>
        <p:spPr>
          <a:xfrm>
            <a:off x="823931" y="3804303"/>
            <a:ext cx="1432847" cy="263850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GLUE</a:t>
            </a: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版本日志</a:t>
            </a:r>
          </a:p>
        </p:txBody>
      </p:sp>
      <p:sp>
        <p:nvSpPr>
          <p:cNvPr id="157" name="可选流程 156"/>
          <p:cNvSpPr/>
          <p:nvPr/>
        </p:nvSpPr>
        <p:spPr>
          <a:xfrm>
            <a:off x="823930" y="4186561"/>
            <a:ext cx="1432847" cy="263850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……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58" name="矩形 157"/>
          <p:cNvSpPr/>
          <p:nvPr/>
        </p:nvSpPr>
        <p:spPr>
          <a:xfrm>
            <a:off x="2384122" y="2645252"/>
            <a:ext cx="1672839" cy="1974030"/>
          </a:xfrm>
          <a:prstGeom prst="rect">
            <a:avLst/>
          </a:prstGeom>
          <a:solidFill>
            <a:srgbClr val="E0EBFF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algn="ctr">
              <a:defRPr/>
            </a:pPr>
            <a:r>
              <a:rPr kumimoji="1" lang="zh-CN" altLang="en-US" sz="1400" b="1" dirty="0" smtClean="0">
                <a:latin typeface="Heiti SC Light" charset="-122"/>
                <a:ea typeface="Heiti SC Light" charset="-122"/>
                <a:cs typeface="Heiti SC Light" charset="-122"/>
              </a:rPr>
              <a:t>其他</a:t>
            </a:r>
          </a:p>
        </p:txBody>
      </p:sp>
      <p:sp>
        <p:nvSpPr>
          <p:cNvPr id="159" name="可选流程 158"/>
          <p:cNvSpPr/>
          <p:nvPr/>
        </p:nvSpPr>
        <p:spPr>
          <a:xfrm>
            <a:off x="2463148" y="2972582"/>
            <a:ext cx="1535914" cy="251629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运行报表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60" name="可选流程 159"/>
          <p:cNvSpPr/>
          <p:nvPr/>
        </p:nvSpPr>
        <p:spPr>
          <a:xfrm>
            <a:off x="2463148" y="3363264"/>
            <a:ext cx="1535914" cy="281598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失败告警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61" name="可选流程 160"/>
          <p:cNvSpPr/>
          <p:nvPr/>
        </p:nvSpPr>
        <p:spPr>
          <a:xfrm>
            <a:off x="2463148" y="3787601"/>
            <a:ext cx="1535914" cy="255324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任务依赖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62" name="可选流程 161"/>
          <p:cNvSpPr/>
          <p:nvPr/>
        </p:nvSpPr>
        <p:spPr>
          <a:xfrm>
            <a:off x="2463148" y="4163682"/>
            <a:ext cx="1535914" cy="274201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……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30" name="可选流程 29"/>
          <p:cNvSpPr/>
          <p:nvPr/>
        </p:nvSpPr>
        <p:spPr>
          <a:xfrm>
            <a:off x="6903492" y="4598011"/>
            <a:ext cx="1948408" cy="566196"/>
          </a:xfrm>
          <a:prstGeom prst="flowChartAlternateProcess">
            <a:avLst/>
          </a:prstGeom>
          <a:solidFill>
            <a:srgbClr val="9379B3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注册线程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97" name="可选流程 96"/>
          <p:cNvSpPr/>
          <p:nvPr/>
        </p:nvSpPr>
        <p:spPr>
          <a:xfrm>
            <a:off x="6850420" y="844864"/>
            <a:ext cx="2469578" cy="586589"/>
          </a:xfrm>
          <a:prstGeom prst="flowChartAlternateProces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执行器服务</a:t>
            </a: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(jetty)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cxnSp>
        <p:nvCxnSpPr>
          <p:cNvPr id="99" name="直线箭头连接符 98"/>
          <p:cNvCxnSpPr>
            <a:stCxn id="3" idx="3"/>
          </p:cNvCxnSpPr>
          <p:nvPr/>
        </p:nvCxnSpPr>
        <p:spPr>
          <a:xfrm flipV="1">
            <a:off x="5930468" y="1120818"/>
            <a:ext cx="902673" cy="5455"/>
          </a:xfrm>
          <a:prstGeom prst="straightConnector1">
            <a:avLst/>
          </a:prstGeom>
          <a:ln w="28575">
            <a:prstDash val="sysDash"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9" name="矩形 168"/>
          <p:cNvSpPr/>
          <p:nvPr/>
        </p:nvSpPr>
        <p:spPr>
          <a:xfrm>
            <a:off x="9740643" y="832978"/>
            <a:ext cx="1588645" cy="3248072"/>
          </a:xfrm>
          <a:prstGeom prst="rect">
            <a:avLst/>
          </a:prstGeom>
          <a:solidFill>
            <a:srgbClr val="DEF7FF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b"/>
          <a:lstStyle/>
          <a:p>
            <a:pPr algn="ctr">
              <a:defRPr/>
            </a:pPr>
            <a:endParaRPr kumimoji="1" lang="zh-CN" altLang="en-US" sz="1600" b="1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cxnSp>
        <p:nvCxnSpPr>
          <p:cNvPr id="171" name="直线箭头连接符 170"/>
          <p:cNvCxnSpPr/>
          <p:nvPr/>
        </p:nvCxnSpPr>
        <p:spPr>
          <a:xfrm>
            <a:off x="9367694" y="1187007"/>
            <a:ext cx="355704" cy="3349"/>
          </a:xfrm>
          <a:prstGeom prst="straightConnector1">
            <a:avLst/>
          </a:prstGeom>
          <a:ln w="28575">
            <a:prstDash val="sysDash"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7" name="矩形 176"/>
          <p:cNvSpPr/>
          <p:nvPr/>
        </p:nvSpPr>
        <p:spPr>
          <a:xfrm>
            <a:off x="6874533" y="3224448"/>
            <a:ext cx="2445465" cy="856602"/>
          </a:xfrm>
          <a:prstGeom prst="rect">
            <a:avLst/>
          </a:prstGeom>
          <a:solidFill>
            <a:srgbClr val="DEF7FF"/>
          </a:solidFill>
          <a:ln>
            <a:solidFill>
              <a:srgbClr val="FFF2CD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b"/>
          <a:lstStyle/>
          <a:p>
            <a:pPr algn="ctr">
              <a:defRPr/>
            </a:pPr>
            <a:endParaRPr kumimoji="1" lang="zh-CN" altLang="en-US" sz="1600" b="1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78" name="磁盘 177"/>
          <p:cNvSpPr/>
          <p:nvPr/>
        </p:nvSpPr>
        <p:spPr>
          <a:xfrm>
            <a:off x="8115679" y="3330715"/>
            <a:ext cx="1128362" cy="644066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调度结果</a:t>
            </a:r>
          </a:p>
          <a:p>
            <a:pPr algn="ctr"/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(queue)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cxnSp>
        <p:nvCxnSpPr>
          <p:cNvPr id="185" name="直线箭头连接符 184"/>
          <p:cNvCxnSpPr/>
          <p:nvPr/>
        </p:nvCxnSpPr>
        <p:spPr>
          <a:xfrm flipH="1">
            <a:off x="5940012" y="2356487"/>
            <a:ext cx="893129" cy="645"/>
          </a:xfrm>
          <a:prstGeom prst="straightConnector1">
            <a:avLst/>
          </a:prstGeom>
          <a:ln w="28575">
            <a:prstDash val="sysDash"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4" name="可选流程 193"/>
          <p:cNvSpPr/>
          <p:nvPr/>
        </p:nvSpPr>
        <p:spPr>
          <a:xfrm>
            <a:off x="9907238" y="2193143"/>
            <a:ext cx="1295671" cy="611595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JobHandler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95" name="可选流程 194"/>
          <p:cNvSpPr/>
          <p:nvPr/>
        </p:nvSpPr>
        <p:spPr>
          <a:xfrm>
            <a:off x="9907238" y="3253003"/>
            <a:ext cx="1295671" cy="606434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任务线程</a:t>
            </a:r>
          </a:p>
        </p:txBody>
      </p:sp>
      <p:sp>
        <p:nvSpPr>
          <p:cNvPr id="196" name="磁盘 195"/>
          <p:cNvSpPr/>
          <p:nvPr/>
        </p:nvSpPr>
        <p:spPr>
          <a:xfrm>
            <a:off x="9904842" y="1079536"/>
            <a:ext cx="1295671" cy="663886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调度请求</a:t>
            </a:r>
          </a:p>
          <a:p>
            <a:pPr algn="ctr"/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(queue)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cxnSp>
        <p:nvCxnSpPr>
          <p:cNvPr id="207" name="直线箭头连接符 206"/>
          <p:cNvCxnSpPr/>
          <p:nvPr/>
        </p:nvCxnSpPr>
        <p:spPr>
          <a:xfrm flipH="1" flipV="1">
            <a:off x="5938417" y="3627371"/>
            <a:ext cx="872707" cy="11641"/>
          </a:xfrm>
          <a:prstGeom prst="straightConnector1">
            <a:avLst/>
          </a:prstGeom>
          <a:ln w="28575">
            <a:prstDash val="sysDash"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圆角矩形 56"/>
          <p:cNvSpPr/>
          <p:nvPr/>
        </p:nvSpPr>
        <p:spPr>
          <a:xfrm>
            <a:off x="9224192" y="4620762"/>
            <a:ext cx="1990310" cy="567638"/>
          </a:xfrm>
          <a:prstGeom prst="roundRect">
            <a:avLst/>
          </a:prstGeom>
          <a:solidFill>
            <a:srgbClr val="58B8D1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自研</a:t>
            </a: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RPC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cxnSp>
        <p:nvCxnSpPr>
          <p:cNvPr id="52" name="直线箭头连接符 51"/>
          <p:cNvCxnSpPr/>
          <p:nvPr/>
        </p:nvCxnSpPr>
        <p:spPr>
          <a:xfrm flipH="1" flipV="1">
            <a:off x="5943168" y="4896551"/>
            <a:ext cx="903294" cy="11119"/>
          </a:xfrm>
          <a:prstGeom prst="straightConnector1">
            <a:avLst/>
          </a:prstGeom>
          <a:ln w="28575">
            <a:prstDash val="sysDash"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矩形 80"/>
          <p:cNvSpPr/>
          <p:nvPr/>
        </p:nvSpPr>
        <p:spPr>
          <a:xfrm>
            <a:off x="6861591" y="1940899"/>
            <a:ext cx="2458407" cy="856602"/>
          </a:xfrm>
          <a:prstGeom prst="rect">
            <a:avLst/>
          </a:prstGeom>
          <a:solidFill>
            <a:srgbClr val="E0EBFF"/>
          </a:solidFill>
          <a:ln>
            <a:solidFill>
              <a:srgbClr val="FFF2CD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b"/>
          <a:lstStyle/>
          <a:p>
            <a:pPr algn="ctr">
              <a:defRPr/>
            </a:pPr>
            <a:endParaRPr kumimoji="1" lang="zh-CN" altLang="en-US" sz="1600" b="1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82" name="多文档 81"/>
          <p:cNvSpPr/>
          <p:nvPr/>
        </p:nvSpPr>
        <p:spPr>
          <a:xfrm>
            <a:off x="8102736" y="2034466"/>
            <a:ext cx="1128362" cy="644066"/>
          </a:xfrm>
          <a:prstGeom prst="flowChartMultidocumen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执行日志</a:t>
            </a:r>
          </a:p>
          <a:p>
            <a:pPr algn="ctr"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(Log</a:t>
            </a: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文件</a:t>
            </a: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02" name="圆角矩形 101"/>
          <p:cNvSpPr/>
          <p:nvPr/>
        </p:nvSpPr>
        <p:spPr>
          <a:xfrm>
            <a:off x="6959119" y="3361483"/>
            <a:ext cx="1074713" cy="575198"/>
          </a:xfrm>
          <a:prstGeom prst="roundRect">
            <a:avLst/>
          </a:prstGeom>
          <a:solidFill>
            <a:srgbClr val="58B8D1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回调线程</a:t>
            </a:r>
          </a:p>
        </p:txBody>
      </p:sp>
      <p:cxnSp>
        <p:nvCxnSpPr>
          <p:cNvPr id="118" name="直线箭头连接符 117"/>
          <p:cNvCxnSpPr/>
          <p:nvPr/>
        </p:nvCxnSpPr>
        <p:spPr>
          <a:xfrm flipH="1">
            <a:off x="9337243" y="2378430"/>
            <a:ext cx="366394" cy="3349"/>
          </a:xfrm>
          <a:prstGeom prst="straightConnector1">
            <a:avLst/>
          </a:prstGeom>
          <a:ln w="28575">
            <a:prstDash val="sysDash"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直线箭头连接符 119"/>
          <p:cNvCxnSpPr/>
          <p:nvPr/>
        </p:nvCxnSpPr>
        <p:spPr>
          <a:xfrm flipH="1">
            <a:off x="9337243" y="3661114"/>
            <a:ext cx="366394" cy="3349"/>
          </a:xfrm>
          <a:prstGeom prst="straightConnector1">
            <a:avLst/>
          </a:prstGeom>
          <a:ln w="28575">
            <a:prstDash val="sysDash"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可选流程 120"/>
          <p:cNvSpPr/>
          <p:nvPr/>
        </p:nvSpPr>
        <p:spPr>
          <a:xfrm>
            <a:off x="4275442" y="2073176"/>
            <a:ext cx="1654126" cy="582276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Rolling</a:t>
            </a: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日志</a:t>
            </a:r>
          </a:p>
          <a:p>
            <a:pPr algn="ctr"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(</a:t>
            </a: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实时</a:t>
            </a: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22" name="可选流程 121"/>
          <p:cNvSpPr/>
          <p:nvPr/>
        </p:nvSpPr>
        <p:spPr>
          <a:xfrm>
            <a:off x="6959118" y="2073918"/>
            <a:ext cx="1074713" cy="580685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日志服务</a:t>
            </a:r>
          </a:p>
          <a:p>
            <a:pPr algn="ctr"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(jetty)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4540885" y="5792470"/>
            <a:ext cx="4310380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2800" dirty="0">
                <a:latin typeface="Heiti SC Light" charset="-122"/>
                <a:ea typeface="Heiti SC Light" charset="-122"/>
                <a:cs typeface="Heiti SC Light" charset="-122"/>
              </a:rPr>
              <a:t>XXL-JOB</a:t>
            </a:r>
            <a:r>
              <a:rPr lang="zh-CN" altLang="en-US" sz="2800" dirty="0">
                <a:latin typeface="Heiti SC Light" charset="-122"/>
                <a:ea typeface="Heiti SC Light" charset="-122"/>
                <a:cs typeface="Heiti SC Light" charset="-122"/>
              </a:rPr>
              <a:t>架构图 </a:t>
            </a:r>
            <a:r>
              <a:rPr lang="en-US" altLang="zh-CN" sz="2800" dirty="0">
                <a:latin typeface="Heiti SC Light" charset="-122"/>
                <a:ea typeface="Heiti SC Light" charset="-122"/>
                <a:cs typeface="Heiti SC Light" charset="-122"/>
              </a:rPr>
              <a:t>v1.9.2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622491" y="576163"/>
            <a:ext cx="5778309" cy="5176329"/>
          </a:xfrm>
          <a:prstGeom prst="rect">
            <a:avLst/>
          </a:prstGeom>
          <a:solidFill>
            <a:srgbClr val="9FC2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>
              <a:defRPr/>
            </a:pPr>
            <a:r>
              <a:rPr kumimoji="1" lang="zh-CN" altLang="en-US" sz="1600" b="1" dirty="0">
                <a:solidFill>
                  <a:schemeClr val="tx1"/>
                </a:solidFill>
                <a:latin typeface="Heiti SC Light" charset="-122"/>
                <a:ea typeface="Heiti SC Light" charset="-122"/>
                <a:cs typeface="Heiti SC Light" charset="-122"/>
              </a:rPr>
              <a:t>调度中心</a:t>
            </a:r>
          </a:p>
        </p:txBody>
      </p:sp>
      <p:sp>
        <p:nvSpPr>
          <p:cNvPr id="7" name="进程 6"/>
          <p:cNvSpPr/>
          <p:nvPr/>
        </p:nvSpPr>
        <p:spPr>
          <a:xfrm>
            <a:off x="720867" y="4786674"/>
            <a:ext cx="3336094" cy="442510"/>
          </a:xfrm>
          <a:prstGeom prst="flowChart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kumimoji="1" lang="zh-CN" altLang="en-US" sz="1600" b="1" dirty="0" smtClean="0">
                <a:latin typeface="Heiti SC Light" charset="-122"/>
                <a:ea typeface="Heiti SC Light" charset="-122"/>
                <a:cs typeface="Heiti SC Light" charset="-122"/>
              </a:rPr>
              <a:t>数据中心</a:t>
            </a:r>
            <a:endParaRPr kumimoji="1" lang="zh-CN" altLang="en-US" sz="1600" b="1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29" name="可选流程 28"/>
          <p:cNvSpPr/>
          <p:nvPr/>
        </p:nvSpPr>
        <p:spPr>
          <a:xfrm>
            <a:off x="4271056" y="4568832"/>
            <a:ext cx="1659412" cy="572325"/>
          </a:xfrm>
          <a:prstGeom prst="flowChartAlternateProcess">
            <a:avLst/>
          </a:prstGeom>
          <a:solidFill>
            <a:srgbClr val="9379B3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注册服务</a:t>
            </a:r>
          </a:p>
        </p:txBody>
      </p:sp>
      <p:sp>
        <p:nvSpPr>
          <p:cNvPr id="4" name="矩形 3"/>
          <p:cNvSpPr/>
          <p:nvPr/>
        </p:nvSpPr>
        <p:spPr>
          <a:xfrm>
            <a:off x="720867" y="688297"/>
            <a:ext cx="1672839" cy="1961502"/>
          </a:xfrm>
          <a:prstGeom prst="rect">
            <a:avLst/>
          </a:prstGeom>
          <a:solidFill>
            <a:srgbClr val="E0EBFF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algn="ctr">
              <a:defRPr/>
            </a:pPr>
            <a:r>
              <a:rPr kumimoji="1" lang="zh-CN" altLang="en-US" sz="1400" b="1" dirty="0" smtClean="0">
                <a:latin typeface="Heiti SC Light" charset="-122"/>
                <a:ea typeface="Heiti SC Light" charset="-122"/>
                <a:cs typeface="Heiti SC Light" charset="-122"/>
              </a:rPr>
              <a:t>任务管理</a:t>
            </a:r>
          </a:p>
        </p:txBody>
      </p:sp>
      <p:sp>
        <p:nvSpPr>
          <p:cNvPr id="5" name="可选流程 4"/>
          <p:cNvSpPr/>
          <p:nvPr/>
        </p:nvSpPr>
        <p:spPr>
          <a:xfrm>
            <a:off x="799893" y="1015627"/>
            <a:ext cx="1535914" cy="251629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执行器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60" name="可选流程 59"/>
          <p:cNvSpPr/>
          <p:nvPr/>
        </p:nvSpPr>
        <p:spPr>
          <a:xfrm>
            <a:off x="799893" y="1406309"/>
            <a:ext cx="1535914" cy="281598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任务</a:t>
            </a: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模式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62" name="可选流程 61"/>
          <p:cNvSpPr/>
          <p:nvPr/>
        </p:nvSpPr>
        <p:spPr>
          <a:xfrm>
            <a:off x="799893" y="1830646"/>
            <a:ext cx="1535914" cy="255324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JobHandler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63" name="可选流程 62"/>
          <p:cNvSpPr/>
          <p:nvPr/>
        </p:nvSpPr>
        <p:spPr>
          <a:xfrm>
            <a:off x="799893" y="2206727"/>
            <a:ext cx="1535914" cy="274201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……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388914" y="688297"/>
            <a:ext cx="1668047" cy="1961502"/>
          </a:xfrm>
          <a:prstGeom prst="rect">
            <a:avLst/>
          </a:prstGeom>
          <a:solidFill>
            <a:srgbClr val="DEF7FF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algn="ctr">
              <a:defRPr/>
            </a:pPr>
            <a:r>
              <a:rPr kumimoji="1" lang="zh-CN" altLang="en-US" sz="1400" b="1" dirty="0" smtClean="0">
                <a:latin typeface="Heiti SC Light" charset="-122"/>
                <a:ea typeface="Heiti SC Light" charset="-122"/>
                <a:cs typeface="Heiti SC Light" charset="-122"/>
              </a:rPr>
              <a:t>执行器管理</a:t>
            </a:r>
            <a:endParaRPr kumimoji="1" lang="zh-CN" altLang="en-US" sz="1400" b="1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40" name="可选流程 39"/>
          <p:cNvSpPr/>
          <p:nvPr/>
        </p:nvSpPr>
        <p:spPr>
          <a:xfrm>
            <a:off x="2491980" y="1009669"/>
            <a:ext cx="1432847" cy="272004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注册方式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66" name="可选流程 65"/>
          <p:cNvSpPr/>
          <p:nvPr/>
        </p:nvSpPr>
        <p:spPr>
          <a:xfrm>
            <a:off x="2491979" y="1400460"/>
            <a:ext cx="1432847" cy="275832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AppName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67" name="可选流程 66"/>
          <p:cNvSpPr/>
          <p:nvPr/>
        </p:nvSpPr>
        <p:spPr>
          <a:xfrm>
            <a:off x="2491978" y="1834820"/>
            <a:ext cx="1432847" cy="263850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机器地址列表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68" name="可选流程 67"/>
          <p:cNvSpPr/>
          <p:nvPr/>
        </p:nvSpPr>
        <p:spPr>
          <a:xfrm>
            <a:off x="2491977" y="2217078"/>
            <a:ext cx="1432847" cy="263850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……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01" name="矩形 100"/>
          <p:cNvSpPr/>
          <p:nvPr/>
        </p:nvSpPr>
        <p:spPr>
          <a:xfrm>
            <a:off x="6400801" y="576163"/>
            <a:ext cx="5181600" cy="5176329"/>
          </a:xfrm>
          <a:prstGeom prst="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b"/>
          <a:lstStyle/>
          <a:p>
            <a:pPr algn="ctr">
              <a:defRPr/>
            </a:pPr>
            <a:r>
              <a:rPr kumimoji="1" lang="zh-CN" altLang="en-US" sz="1600" b="1" dirty="0" smtClean="0">
                <a:latin typeface="Heiti SC Light" charset="-122"/>
                <a:ea typeface="Heiti SC Light" charset="-122"/>
                <a:cs typeface="Heiti SC Light" charset="-122"/>
              </a:rPr>
              <a:t>执行器</a:t>
            </a:r>
            <a:endParaRPr kumimoji="1" lang="zh-CN" altLang="en-US" sz="1600" b="1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3" name="圆角矩形 2"/>
          <p:cNvSpPr/>
          <p:nvPr/>
        </p:nvSpPr>
        <p:spPr>
          <a:xfrm>
            <a:off x="4274542" y="832978"/>
            <a:ext cx="1655926" cy="586589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调度器</a:t>
            </a:r>
          </a:p>
          <a:p>
            <a:pPr algn="ctr">
              <a:defRPr/>
            </a:pP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(quartz)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39" name="圆角矩形 138"/>
          <p:cNvSpPr/>
          <p:nvPr/>
        </p:nvSpPr>
        <p:spPr>
          <a:xfrm>
            <a:off x="4276756" y="3340779"/>
            <a:ext cx="1659413" cy="574484"/>
          </a:xfrm>
          <a:prstGeom prst="roundRect">
            <a:avLst/>
          </a:prstGeom>
          <a:solidFill>
            <a:srgbClr val="58B8D1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回调</a:t>
            </a: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服务</a:t>
            </a:r>
          </a:p>
        </p:txBody>
      </p:sp>
      <p:sp>
        <p:nvSpPr>
          <p:cNvPr id="153" name="矩形 152"/>
          <p:cNvSpPr/>
          <p:nvPr/>
        </p:nvSpPr>
        <p:spPr>
          <a:xfrm>
            <a:off x="720867" y="2657780"/>
            <a:ext cx="1668047" cy="1961502"/>
          </a:xfrm>
          <a:prstGeom prst="rect">
            <a:avLst/>
          </a:prstGeom>
          <a:solidFill>
            <a:srgbClr val="DEF7FF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algn="ctr">
              <a:defRPr/>
            </a:pPr>
            <a:r>
              <a:rPr kumimoji="1" lang="zh-CN" altLang="en-US" sz="1400" b="1" dirty="0">
                <a:latin typeface="Heiti SC Light" charset="-122"/>
                <a:ea typeface="Heiti SC Light" charset="-122"/>
                <a:cs typeface="Heiti SC Light" charset="-122"/>
              </a:rPr>
              <a:t>日志管理</a:t>
            </a:r>
          </a:p>
        </p:txBody>
      </p:sp>
      <p:sp>
        <p:nvSpPr>
          <p:cNvPr id="154" name="可选流程 153"/>
          <p:cNvSpPr/>
          <p:nvPr/>
        </p:nvSpPr>
        <p:spPr>
          <a:xfrm>
            <a:off x="823933" y="2979152"/>
            <a:ext cx="1432847" cy="272004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调度日志</a:t>
            </a:r>
          </a:p>
        </p:txBody>
      </p:sp>
      <p:sp>
        <p:nvSpPr>
          <p:cNvPr id="155" name="可选流程 154"/>
          <p:cNvSpPr/>
          <p:nvPr/>
        </p:nvSpPr>
        <p:spPr>
          <a:xfrm>
            <a:off x="823932" y="3369943"/>
            <a:ext cx="1432847" cy="275832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Rolling</a:t>
            </a: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日志</a:t>
            </a:r>
          </a:p>
        </p:txBody>
      </p:sp>
      <p:sp>
        <p:nvSpPr>
          <p:cNvPr id="156" name="可选流程 155"/>
          <p:cNvSpPr/>
          <p:nvPr/>
        </p:nvSpPr>
        <p:spPr>
          <a:xfrm>
            <a:off x="823931" y="3804303"/>
            <a:ext cx="1432847" cy="263850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GLUE</a:t>
            </a: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版本日志</a:t>
            </a:r>
          </a:p>
        </p:txBody>
      </p:sp>
      <p:sp>
        <p:nvSpPr>
          <p:cNvPr id="157" name="可选流程 156"/>
          <p:cNvSpPr/>
          <p:nvPr/>
        </p:nvSpPr>
        <p:spPr>
          <a:xfrm>
            <a:off x="823930" y="4186561"/>
            <a:ext cx="1432847" cy="263850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……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58" name="矩形 157"/>
          <p:cNvSpPr/>
          <p:nvPr/>
        </p:nvSpPr>
        <p:spPr>
          <a:xfrm>
            <a:off x="2384122" y="2645252"/>
            <a:ext cx="1672839" cy="1974030"/>
          </a:xfrm>
          <a:prstGeom prst="rect">
            <a:avLst/>
          </a:prstGeom>
          <a:solidFill>
            <a:srgbClr val="E0EBFF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algn="ctr">
              <a:defRPr/>
            </a:pPr>
            <a:r>
              <a:rPr kumimoji="1" lang="zh-CN" altLang="en-US" sz="1400" b="1" dirty="0" smtClean="0">
                <a:latin typeface="Heiti SC Light" charset="-122"/>
                <a:ea typeface="Heiti SC Light" charset="-122"/>
                <a:cs typeface="Heiti SC Light" charset="-122"/>
              </a:rPr>
              <a:t>其他</a:t>
            </a:r>
          </a:p>
        </p:txBody>
      </p:sp>
      <p:sp>
        <p:nvSpPr>
          <p:cNvPr id="159" name="可选流程 158"/>
          <p:cNvSpPr/>
          <p:nvPr/>
        </p:nvSpPr>
        <p:spPr>
          <a:xfrm>
            <a:off x="2463148" y="2972582"/>
            <a:ext cx="1535914" cy="251629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运行报表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60" name="可选流程 159"/>
          <p:cNvSpPr/>
          <p:nvPr/>
        </p:nvSpPr>
        <p:spPr>
          <a:xfrm>
            <a:off x="2463148" y="3363264"/>
            <a:ext cx="1535914" cy="281598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失败告警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61" name="可选流程 160"/>
          <p:cNvSpPr/>
          <p:nvPr/>
        </p:nvSpPr>
        <p:spPr>
          <a:xfrm>
            <a:off x="2463148" y="3787601"/>
            <a:ext cx="1535914" cy="255324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任务依赖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62" name="可选流程 161"/>
          <p:cNvSpPr/>
          <p:nvPr/>
        </p:nvSpPr>
        <p:spPr>
          <a:xfrm>
            <a:off x="2463148" y="4163682"/>
            <a:ext cx="1535914" cy="274201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……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30" name="可选流程 29"/>
          <p:cNvSpPr/>
          <p:nvPr/>
        </p:nvSpPr>
        <p:spPr>
          <a:xfrm>
            <a:off x="6903492" y="4598011"/>
            <a:ext cx="1948408" cy="566196"/>
          </a:xfrm>
          <a:prstGeom prst="flowChartAlternateProcess">
            <a:avLst/>
          </a:prstGeom>
          <a:solidFill>
            <a:srgbClr val="9379B3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注册线程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97" name="可选流程 96"/>
          <p:cNvSpPr/>
          <p:nvPr/>
        </p:nvSpPr>
        <p:spPr>
          <a:xfrm>
            <a:off x="6850420" y="844864"/>
            <a:ext cx="2469578" cy="586589"/>
          </a:xfrm>
          <a:prstGeom prst="flowChartAlternateProces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执行器服务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cxnSp>
        <p:nvCxnSpPr>
          <p:cNvPr id="99" name="直线箭头连接符 98"/>
          <p:cNvCxnSpPr>
            <a:stCxn id="3" idx="3"/>
          </p:cNvCxnSpPr>
          <p:nvPr/>
        </p:nvCxnSpPr>
        <p:spPr>
          <a:xfrm flipV="1">
            <a:off x="5930468" y="1120818"/>
            <a:ext cx="902673" cy="5455"/>
          </a:xfrm>
          <a:prstGeom prst="straightConnector1">
            <a:avLst/>
          </a:prstGeom>
          <a:ln w="28575">
            <a:prstDash val="sysDash"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9" name="矩形 168"/>
          <p:cNvSpPr/>
          <p:nvPr/>
        </p:nvSpPr>
        <p:spPr>
          <a:xfrm>
            <a:off x="9740643" y="832978"/>
            <a:ext cx="1588645" cy="3248072"/>
          </a:xfrm>
          <a:prstGeom prst="rect">
            <a:avLst/>
          </a:prstGeom>
          <a:solidFill>
            <a:srgbClr val="DEF7FF"/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b"/>
          <a:lstStyle/>
          <a:p>
            <a:pPr algn="ctr">
              <a:defRPr/>
            </a:pPr>
            <a:endParaRPr kumimoji="1" lang="zh-CN" altLang="en-US" sz="1600" b="1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cxnSp>
        <p:nvCxnSpPr>
          <p:cNvPr id="171" name="直线箭头连接符 170"/>
          <p:cNvCxnSpPr/>
          <p:nvPr/>
        </p:nvCxnSpPr>
        <p:spPr>
          <a:xfrm>
            <a:off x="9367694" y="1187007"/>
            <a:ext cx="355704" cy="3349"/>
          </a:xfrm>
          <a:prstGeom prst="straightConnector1">
            <a:avLst/>
          </a:prstGeom>
          <a:ln w="28575">
            <a:prstDash val="sysDash"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7" name="矩形 176"/>
          <p:cNvSpPr/>
          <p:nvPr/>
        </p:nvSpPr>
        <p:spPr>
          <a:xfrm>
            <a:off x="6874533" y="3224448"/>
            <a:ext cx="2445465" cy="856602"/>
          </a:xfrm>
          <a:prstGeom prst="rect">
            <a:avLst/>
          </a:prstGeom>
          <a:solidFill>
            <a:srgbClr val="DEF7FF"/>
          </a:solidFill>
          <a:ln>
            <a:solidFill>
              <a:srgbClr val="FFF2CD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b"/>
          <a:lstStyle/>
          <a:p>
            <a:pPr algn="ctr">
              <a:defRPr/>
            </a:pPr>
            <a:endParaRPr kumimoji="1" lang="zh-CN" altLang="en-US" sz="1600" b="1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78" name="磁盘 177"/>
          <p:cNvSpPr/>
          <p:nvPr/>
        </p:nvSpPr>
        <p:spPr>
          <a:xfrm>
            <a:off x="8115679" y="3330715"/>
            <a:ext cx="1128362" cy="644066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调度结果</a:t>
            </a:r>
          </a:p>
          <a:p>
            <a:pPr algn="ctr"/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(queue)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cxnSp>
        <p:nvCxnSpPr>
          <p:cNvPr id="185" name="直线箭头连接符 184"/>
          <p:cNvCxnSpPr/>
          <p:nvPr/>
        </p:nvCxnSpPr>
        <p:spPr>
          <a:xfrm flipH="1">
            <a:off x="5940012" y="2356487"/>
            <a:ext cx="893129" cy="645"/>
          </a:xfrm>
          <a:prstGeom prst="straightConnector1">
            <a:avLst/>
          </a:prstGeom>
          <a:ln w="28575">
            <a:prstDash val="sysDash"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4" name="可选流程 193"/>
          <p:cNvSpPr/>
          <p:nvPr/>
        </p:nvSpPr>
        <p:spPr>
          <a:xfrm>
            <a:off x="9907238" y="2193143"/>
            <a:ext cx="1295671" cy="611595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JobHandler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95" name="可选流程 194"/>
          <p:cNvSpPr/>
          <p:nvPr/>
        </p:nvSpPr>
        <p:spPr>
          <a:xfrm>
            <a:off x="9907238" y="3253003"/>
            <a:ext cx="1295671" cy="606434"/>
          </a:xfrm>
          <a:prstGeom prst="flowChartAlternateProcess">
            <a:avLst/>
          </a:prstGeom>
          <a:solidFill>
            <a:srgbClr val="4BACC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任务线程</a:t>
            </a:r>
          </a:p>
        </p:txBody>
      </p:sp>
      <p:sp>
        <p:nvSpPr>
          <p:cNvPr id="196" name="磁盘 195"/>
          <p:cNvSpPr/>
          <p:nvPr/>
        </p:nvSpPr>
        <p:spPr>
          <a:xfrm>
            <a:off x="9904842" y="1079536"/>
            <a:ext cx="1295671" cy="663886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调度请求</a:t>
            </a:r>
          </a:p>
          <a:p>
            <a:pPr algn="ctr"/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(queue)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cxnSp>
        <p:nvCxnSpPr>
          <p:cNvPr id="207" name="直线箭头连接符 206"/>
          <p:cNvCxnSpPr/>
          <p:nvPr/>
        </p:nvCxnSpPr>
        <p:spPr>
          <a:xfrm flipH="1" flipV="1">
            <a:off x="5938417" y="3627371"/>
            <a:ext cx="872707" cy="11641"/>
          </a:xfrm>
          <a:prstGeom prst="straightConnector1">
            <a:avLst/>
          </a:prstGeom>
          <a:ln w="28575">
            <a:prstDash val="sysDash"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圆角矩形 56"/>
          <p:cNvSpPr/>
          <p:nvPr/>
        </p:nvSpPr>
        <p:spPr>
          <a:xfrm>
            <a:off x="9224192" y="4620762"/>
            <a:ext cx="1990310" cy="567638"/>
          </a:xfrm>
          <a:prstGeom prst="roundRect">
            <a:avLst/>
          </a:prstGeom>
          <a:solidFill>
            <a:srgbClr val="58B8D1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自研</a:t>
            </a: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RPC</a:t>
            </a: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（</a:t>
            </a:r>
            <a:r>
              <a:rPr kumimoji="1" lang="en-US" altLang="zh-CN" sz="1400" dirty="0" smtClean="0">
                <a:latin typeface="Heiti SC Light" charset="-122"/>
                <a:ea typeface="Heiti SC Light" charset="-122"/>
                <a:cs typeface="Heiti SC Light" charset="-122"/>
              </a:rPr>
              <a:t>xxl-rpc</a:t>
            </a: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）</a:t>
            </a:r>
          </a:p>
        </p:txBody>
      </p:sp>
      <p:cxnSp>
        <p:nvCxnSpPr>
          <p:cNvPr id="52" name="直线箭头连接符 51"/>
          <p:cNvCxnSpPr/>
          <p:nvPr/>
        </p:nvCxnSpPr>
        <p:spPr>
          <a:xfrm flipH="1" flipV="1">
            <a:off x="5943168" y="4896551"/>
            <a:ext cx="903294" cy="11119"/>
          </a:xfrm>
          <a:prstGeom prst="straightConnector1">
            <a:avLst/>
          </a:prstGeom>
          <a:ln w="28575">
            <a:prstDash val="sysDash"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矩形 80"/>
          <p:cNvSpPr/>
          <p:nvPr/>
        </p:nvSpPr>
        <p:spPr>
          <a:xfrm>
            <a:off x="6861591" y="1940899"/>
            <a:ext cx="2458407" cy="856602"/>
          </a:xfrm>
          <a:prstGeom prst="rect">
            <a:avLst/>
          </a:prstGeom>
          <a:solidFill>
            <a:srgbClr val="E0EBFF"/>
          </a:solidFill>
          <a:ln>
            <a:solidFill>
              <a:srgbClr val="FFF2CD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b"/>
          <a:lstStyle/>
          <a:p>
            <a:pPr algn="ctr">
              <a:defRPr/>
            </a:pPr>
            <a:endParaRPr kumimoji="1" lang="zh-CN" altLang="en-US" sz="1600" b="1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82" name="多文档 81"/>
          <p:cNvSpPr/>
          <p:nvPr/>
        </p:nvSpPr>
        <p:spPr>
          <a:xfrm>
            <a:off x="8102736" y="2034466"/>
            <a:ext cx="1128362" cy="644066"/>
          </a:xfrm>
          <a:prstGeom prst="flowChartMultidocumen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执行日志</a:t>
            </a:r>
          </a:p>
          <a:p>
            <a:pPr algn="ctr"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(Log</a:t>
            </a: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文件</a:t>
            </a: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02" name="圆角矩形 101"/>
          <p:cNvSpPr/>
          <p:nvPr/>
        </p:nvSpPr>
        <p:spPr>
          <a:xfrm>
            <a:off x="6959119" y="3361483"/>
            <a:ext cx="1074713" cy="575198"/>
          </a:xfrm>
          <a:prstGeom prst="roundRect">
            <a:avLst/>
          </a:prstGeom>
          <a:solidFill>
            <a:srgbClr val="58B8D1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回调线程</a:t>
            </a:r>
          </a:p>
        </p:txBody>
      </p:sp>
      <p:cxnSp>
        <p:nvCxnSpPr>
          <p:cNvPr id="118" name="直线箭头连接符 117"/>
          <p:cNvCxnSpPr/>
          <p:nvPr/>
        </p:nvCxnSpPr>
        <p:spPr>
          <a:xfrm flipH="1">
            <a:off x="9337243" y="2378430"/>
            <a:ext cx="366394" cy="3349"/>
          </a:xfrm>
          <a:prstGeom prst="straightConnector1">
            <a:avLst/>
          </a:prstGeom>
          <a:ln w="28575">
            <a:prstDash val="sysDash"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直线箭头连接符 119"/>
          <p:cNvCxnSpPr/>
          <p:nvPr/>
        </p:nvCxnSpPr>
        <p:spPr>
          <a:xfrm flipH="1">
            <a:off x="9337243" y="3661114"/>
            <a:ext cx="366394" cy="3349"/>
          </a:xfrm>
          <a:prstGeom prst="straightConnector1">
            <a:avLst/>
          </a:prstGeom>
          <a:ln w="28575">
            <a:prstDash val="sysDash"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可选流程 120"/>
          <p:cNvSpPr/>
          <p:nvPr/>
        </p:nvSpPr>
        <p:spPr>
          <a:xfrm>
            <a:off x="4275442" y="2073176"/>
            <a:ext cx="1654126" cy="582276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Rolling</a:t>
            </a: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日志</a:t>
            </a:r>
          </a:p>
          <a:p>
            <a:pPr algn="ctr">
              <a:defRPr/>
            </a:pP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(</a:t>
            </a: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实时</a:t>
            </a:r>
            <a:r>
              <a:rPr kumimoji="1" lang="en-US" altLang="zh-CN" sz="1400" dirty="0">
                <a:latin typeface="Heiti SC Light" charset="-122"/>
                <a:ea typeface="Heiti SC Light" charset="-122"/>
                <a:cs typeface="Heiti SC Light" charset="-122"/>
              </a:rPr>
              <a:t>)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122" name="可选流程 121"/>
          <p:cNvSpPr/>
          <p:nvPr/>
        </p:nvSpPr>
        <p:spPr>
          <a:xfrm>
            <a:off x="6959118" y="2073918"/>
            <a:ext cx="1074713" cy="580685"/>
          </a:xfrm>
          <a:prstGeom prst="flowChartAlternateProcess">
            <a:avLst/>
          </a:prstGeom>
          <a:solidFill>
            <a:srgbClr val="6095C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zh-CN" altLang="en-US" sz="1400" dirty="0">
                <a:latin typeface="Heiti SC Light" charset="-122"/>
                <a:ea typeface="Heiti SC Light" charset="-122"/>
                <a:cs typeface="Heiti SC Light" charset="-122"/>
              </a:rPr>
              <a:t>日志</a:t>
            </a:r>
            <a:r>
              <a:rPr kumimoji="1" lang="zh-CN" altLang="en-US" sz="1400" dirty="0" smtClean="0">
                <a:latin typeface="Heiti SC Light" charset="-122"/>
                <a:ea typeface="Heiti SC Light" charset="-122"/>
                <a:cs typeface="Heiti SC Light" charset="-122"/>
              </a:rPr>
              <a:t>服务</a:t>
            </a:r>
            <a:endParaRPr kumimoji="1" lang="zh-CN" altLang="en-US" sz="14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4540885" y="5792470"/>
            <a:ext cx="4310380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2800" dirty="0">
                <a:latin typeface="Heiti SC Light" charset="-122"/>
                <a:ea typeface="Heiti SC Light" charset="-122"/>
                <a:cs typeface="Heiti SC Light" charset="-122"/>
              </a:rPr>
              <a:t>XXL-JOB</a:t>
            </a:r>
            <a:r>
              <a:rPr lang="zh-CN" altLang="en-US" sz="2800" dirty="0">
                <a:latin typeface="Heiti SC Light" charset="-122"/>
                <a:ea typeface="Heiti SC Light" charset="-122"/>
                <a:cs typeface="Heiti SC Light" charset="-122"/>
              </a:rPr>
              <a:t>架构图 </a:t>
            </a:r>
            <a:r>
              <a:rPr lang="en-US" altLang="zh-CN" sz="2800" dirty="0" smtClean="0">
                <a:latin typeface="Heiti SC Light" charset="-122"/>
                <a:ea typeface="Heiti SC Light" charset="-122"/>
                <a:cs typeface="Heiti SC Light" charset="-122"/>
              </a:rPr>
              <a:t>v2.0.0</a:t>
            </a:r>
            <a:endParaRPr lang="en-US" altLang="zh-CN" sz="2800" dirty="0">
              <a:latin typeface="Heiti SC Light" charset="-122"/>
              <a:ea typeface="Heiti SC Light" charset="-122"/>
              <a:cs typeface="Heiti SC Light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32737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矩形 35"/>
          <p:cNvSpPr/>
          <p:nvPr/>
        </p:nvSpPr>
        <p:spPr>
          <a:xfrm>
            <a:off x="7688195" y="3631781"/>
            <a:ext cx="270435" cy="257953"/>
          </a:xfrm>
          <a:prstGeom prst="rect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37" name="罐形 36"/>
          <p:cNvSpPr/>
          <p:nvPr/>
        </p:nvSpPr>
        <p:spPr>
          <a:xfrm>
            <a:off x="6652456" y="4277386"/>
            <a:ext cx="1442318" cy="361135"/>
          </a:xfrm>
          <a:prstGeom prst="can">
            <a:avLst/>
          </a:prstGeom>
          <a:gradFill rotWithShape="1">
            <a:gsLst>
              <a:gs pos="0">
                <a:sysClr val="windowText" lastClr="000000">
                  <a:tint val="50000"/>
                  <a:satMod val="300000"/>
                </a:sysClr>
              </a:gs>
              <a:gs pos="35000">
                <a:sysClr val="windowText" lastClr="000000">
                  <a:tint val="37000"/>
                  <a:satMod val="300000"/>
                </a:sysClr>
              </a:gs>
              <a:gs pos="100000">
                <a:sysClr val="windowText" lastClr="000000">
                  <a:tint val="15000"/>
                  <a:satMod val="350000"/>
                </a:sysClr>
              </a:gs>
            </a:gsLst>
            <a:lin ang="16200000" scaled="1"/>
          </a:gradFill>
          <a:ln w="9525" cap="flat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业务数据</a:t>
            </a:r>
          </a:p>
        </p:txBody>
      </p:sp>
      <p:sp>
        <p:nvSpPr>
          <p:cNvPr id="38" name="矩形 37"/>
          <p:cNvSpPr/>
          <p:nvPr/>
        </p:nvSpPr>
        <p:spPr>
          <a:xfrm>
            <a:off x="7238396" y="3631781"/>
            <a:ext cx="270435" cy="257953"/>
          </a:xfrm>
          <a:prstGeom prst="rect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6788597" y="3631782"/>
            <a:ext cx="270435" cy="257953"/>
          </a:xfrm>
          <a:prstGeom prst="rect">
            <a:avLst/>
          </a:prstGeom>
          <a:noFill/>
          <a:ln w="9525" cap="flat" cmpd="sng" algn="ctr">
            <a:solidFill>
              <a:srgbClr val="FF0000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</a:endParaRPr>
          </a:p>
        </p:txBody>
      </p:sp>
      <p:cxnSp>
        <p:nvCxnSpPr>
          <p:cNvPr id="40" name="直线箭头连接符 39"/>
          <p:cNvCxnSpPr/>
          <p:nvPr/>
        </p:nvCxnSpPr>
        <p:spPr>
          <a:xfrm>
            <a:off x="7823414" y="3936572"/>
            <a:ext cx="0" cy="309544"/>
          </a:xfrm>
          <a:prstGeom prst="straightConnector1">
            <a:avLst/>
          </a:prstGeom>
          <a:noFill/>
          <a:ln w="19050" cap="flat" cmpd="sng" algn="ctr">
            <a:solidFill>
              <a:srgbClr val="595959"/>
            </a:solidFill>
            <a:prstDash val="solid"/>
            <a:headEnd type="triangle"/>
            <a:tailEnd type="triangle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cxnSp>
        <p:nvCxnSpPr>
          <p:cNvPr id="41" name="直线箭头连接符 40"/>
          <p:cNvCxnSpPr/>
          <p:nvPr/>
        </p:nvCxnSpPr>
        <p:spPr>
          <a:xfrm>
            <a:off x="7371126" y="3936572"/>
            <a:ext cx="0" cy="309544"/>
          </a:xfrm>
          <a:prstGeom prst="straightConnector1">
            <a:avLst/>
          </a:prstGeom>
          <a:noFill/>
          <a:ln w="19050" cap="flat" cmpd="sng" algn="ctr">
            <a:solidFill>
              <a:srgbClr val="595959"/>
            </a:solidFill>
            <a:prstDash val="solid"/>
            <a:headEnd type="triangle"/>
            <a:tailEnd type="triangle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cxnSp>
        <p:nvCxnSpPr>
          <p:cNvPr id="42" name="直线箭头连接符 41"/>
          <p:cNvCxnSpPr/>
          <p:nvPr/>
        </p:nvCxnSpPr>
        <p:spPr>
          <a:xfrm>
            <a:off x="6923816" y="3936572"/>
            <a:ext cx="0" cy="309544"/>
          </a:xfrm>
          <a:prstGeom prst="straightConnector1">
            <a:avLst/>
          </a:prstGeom>
          <a:noFill/>
          <a:ln w="12700" cap="flat" cmpd="sng" algn="ctr">
            <a:solidFill>
              <a:srgbClr val="EC5044"/>
            </a:solidFill>
            <a:prstDash val="solid"/>
            <a:headEnd type="triangle"/>
            <a:tailEnd type="triangle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43" name="椭圆 42"/>
          <p:cNvSpPr/>
          <p:nvPr/>
        </p:nvSpPr>
        <p:spPr>
          <a:xfrm>
            <a:off x="5137130" y="1961461"/>
            <a:ext cx="901448" cy="309543"/>
          </a:xfrm>
          <a:prstGeom prst="ellipse">
            <a:avLst/>
          </a:prstGeom>
          <a:gradFill rotWithShape="1">
            <a:gsLst>
              <a:gs pos="0">
                <a:srgbClr val="4F81BD">
                  <a:tint val="100000"/>
                  <a:shade val="100000"/>
                  <a:satMod val="130000"/>
                </a:srgbClr>
              </a:gs>
              <a:gs pos="100000">
                <a:srgbClr val="4F81BD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执行器</a:t>
            </a:r>
            <a:r>
              <a:rPr kumimoji="1" lang="en-US" altLang="zh-CN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</a:t>
            </a:r>
            <a:endParaRPr kumimoji="1" lang="zh-CN" altLang="en-US" sz="9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4" name="椭圆 43"/>
          <p:cNvSpPr/>
          <p:nvPr/>
        </p:nvSpPr>
        <p:spPr>
          <a:xfrm>
            <a:off x="5137130" y="2374186"/>
            <a:ext cx="901448" cy="309543"/>
          </a:xfrm>
          <a:prstGeom prst="ellipse">
            <a:avLst/>
          </a:prstGeom>
          <a:gradFill rotWithShape="1">
            <a:gsLst>
              <a:gs pos="0">
                <a:srgbClr val="4F81BD">
                  <a:tint val="100000"/>
                  <a:shade val="100000"/>
                  <a:satMod val="130000"/>
                </a:srgbClr>
              </a:gs>
              <a:gs pos="100000">
                <a:srgbClr val="4F81BD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执行器</a:t>
            </a:r>
            <a:r>
              <a:rPr kumimoji="1" lang="en-US" altLang="zh-CN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endParaRPr kumimoji="1" lang="zh-CN" altLang="en-US" sz="9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5" name="椭圆 44"/>
          <p:cNvSpPr/>
          <p:nvPr/>
        </p:nvSpPr>
        <p:spPr>
          <a:xfrm>
            <a:off x="5137130" y="2786912"/>
            <a:ext cx="901448" cy="309543"/>
          </a:xfrm>
          <a:prstGeom prst="ellipse">
            <a:avLst/>
          </a:prstGeom>
          <a:gradFill rotWithShape="1">
            <a:gsLst>
              <a:gs pos="0">
                <a:srgbClr val="4F81BD">
                  <a:tint val="100000"/>
                  <a:shade val="100000"/>
                  <a:satMod val="130000"/>
                </a:srgbClr>
              </a:gs>
              <a:gs pos="100000">
                <a:srgbClr val="4F81BD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FF0000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执行器</a:t>
            </a:r>
            <a:r>
              <a:rPr kumimoji="1" lang="en-US" altLang="zh-CN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endParaRPr kumimoji="1" lang="zh-CN" altLang="en-US" sz="9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cxnSp>
        <p:nvCxnSpPr>
          <p:cNvPr id="46" name="肘形连接符 45"/>
          <p:cNvCxnSpPr/>
          <p:nvPr/>
        </p:nvCxnSpPr>
        <p:spPr>
          <a:xfrm rot="16200000" flipV="1">
            <a:off x="6173222" y="1981589"/>
            <a:ext cx="1515548" cy="1784835"/>
          </a:xfrm>
          <a:prstGeom prst="bentConnector2">
            <a:avLst/>
          </a:prstGeom>
          <a:noFill/>
          <a:ln w="12700" cap="flat" cmpd="sng" algn="ctr">
            <a:solidFill>
              <a:sysClr val="windowText" lastClr="000000">
                <a:lumMod val="75000"/>
                <a:lumOff val="25000"/>
              </a:sysClr>
            </a:solidFill>
            <a:prstDash val="solid"/>
            <a:headEnd type="none"/>
            <a:tailEnd type="triangle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cxnSp>
        <p:nvCxnSpPr>
          <p:cNvPr id="47" name="肘形连接符 46"/>
          <p:cNvCxnSpPr/>
          <p:nvPr/>
        </p:nvCxnSpPr>
        <p:spPr>
          <a:xfrm rot="16200000" flipV="1">
            <a:off x="6154685" y="2412852"/>
            <a:ext cx="1102823" cy="1335036"/>
          </a:xfrm>
          <a:prstGeom prst="bentConnector2">
            <a:avLst/>
          </a:prstGeom>
          <a:noFill/>
          <a:ln w="12700" cap="flat" cmpd="sng" algn="ctr">
            <a:solidFill>
              <a:srgbClr val="404040"/>
            </a:solidFill>
            <a:prstDash val="solid"/>
            <a:headEnd type="none"/>
            <a:tailEnd type="triangle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cxnSp>
        <p:nvCxnSpPr>
          <p:cNvPr id="48" name="肘形连接符 47"/>
          <p:cNvCxnSpPr/>
          <p:nvPr/>
        </p:nvCxnSpPr>
        <p:spPr>
          <a:xfrm rot="16200000" flipV="1">
            <a:off x="6136148" y="2844114"/>
            <a:ext cx="690098" cy="885237"/>
          </a:xfrm>
          <a:prstGeom prst="bentConnector2">
            <a:avLst/>
          </a:prstGeom>
          <a:noFill/>
          <a:ln w="12700" cap="flat" cmpd="sng" algn="ctr">
            <a:solidFill>
              <a:srgbClr val="FF0000"/>
            </a:solidFill>
            <a:prstDash val="solid"/>
            <a:headEnd type="none"/>
            <a:tailEnd type="triangle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49" name="矩形 48"/>
          <p:cNvSpPr/>
          <p:nvPr/>
        </p:nvSpPr>
        <p:spPr>
          <a:xfrm>
            <a:off x="3159175" y="2054876"/>
            <a:ext cx="303651" cy="943219"/>
          </a:xfrm>
          <a:prstGeom prst="rect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分片任务</a:t>
            </a:r>
            <a:endParaRPr kumimoji="1" lang="zh-CN" alt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</a:endParaRPr>
          </a:p>
        </p:txBody>
      </p:sp>
      <p:cxnSp>
        <p:nvCxnSpPr>
          <p:cNvPr id="50" name="直线箭头连接符 49"/>
          <p:cNvCxnSpPr/>
          <p:nvPr/>
        </p:nvCxnSpPr>
        <p:spPr>
          <a:xfrm>
            <a:off x="3737396" y="2116232"/>
            <a:ext cx="1393219" cy="0"/>
          </a:xfrm>
          <a:prstGeom prst="straightConnector1">
            <a:avLst/>
          </a:prstGeom>
          <a:noFill/>
          <a:ln w="19050" cap="flat" cmpd="sng" algn="ctr">
            <a:solidFill>
              <a:srgbClr val="595959"/>
            </a:solidFill>
            <a:prstDash val="solid"/>
            <a:headEnd type="none"/>
            <a:tailEnd type="triangle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51" name="矩形 50"/>
          <p:cNvSpPr/>
          <p:nvPr/>
        </p:nvSpPr>
        <p:spPr>
          <a:xfrm>
            <a:off x="5001913" y="1703508"/>
            <a:ext cx="1126810" cy="1496129"/>
          </a:xfrm>
          <a:prstGeom prst="rect">
            <a:avLst/>
          </a:prstGeom>
          <a:noFill/>
          <a:ln w="12700" cap="flat" cmpd="sng" algn="ctr">
            <a:solidFill>
              <a:sysClr val="windowText" lastClr="000000"/>
            </a:solidFill>
            <a:prstDash val="dash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52" name="文本框 51"/>
          <p:cNvSpPr txBox="1"/>
          <p:nvPr/>
        </p:nvSpPr>
        <p:spPr>
          <a:xfrm>
            <a:off x="5120324" y="1690537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kumimoji="1" lang="zh-CN" altLang="en-US" sz="1100" smtClean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执行器集群</a:t>
            </a:r>
            <a:endParaRPr kumimoji="1" lang="zh-CN" altLang="en-US" sz="1100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cxnSp>
        <p:nvCxnSpPr>
          <p:cNvPr id="53" name="直线箭头连接符 52"/>
          <p:cNvCxnSpPr/>
          <p:nvPr/>
        </p:nvCxnSpPr>
        <p:spPr>
          <a:xfrm>
            <a:off x="3737396" y="2536989"/>
            <a:ext cx="1393219" cy="0"/>
          </a:xfrm>
          <a:prstGeom prst="straightConnector1">
            <a:avLst/>
          </a:prstGeom>
          <a:noFill/>
          <a:ln w="19050" cap="flat" cmpd="sng" algn="ctr">
            <a:solidFill>
              <a:srgbClr val="595959"/>
            </a:solidFill>
            <a:prstDash val="solid"/>
            <a:headEnd type="none"/>
            <a:tailEnd type="triangle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cxnSp>
        <p:nvCxnSpPr>
          <p:cNvPr id="54" name="肘形连接符 104"/>
          <p:cNvCxnSpPr/>
          <p:nvPr/>
        </p:nvCxnSpPr>
        <p:spPr>
          <a:xfrm flipV="1">
            <a:off x="3724695" y="2941683"/>
            <a:ext cx="1393219" cy="0"/>
          </a:xfrm>
          <a:prstGeom prst="straightConnector1">
            <a:avLst/>
          </a:prstGeom>
          <a:noFill/>
          <a:ln w="12700" cap="flat" cmpd="sng" algn="ctr">
            <a:solidFill>
              <a:srgbClr val="FF0000"/>
            </a:solidFill>
            <a:prstDash val="solid"/>
            <a:headEnd type="none"/>
            <a:tailEnd type="triangle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55" name="矩形 54"/>
          <p:cNvSpPr/>
          <p:nvPr/>
        </p:nvSpPr>
        <p:spPr>
          <a:xfrm>
            <a:off x="2929601" y="1692409"/>
            <a:ext cx="738941" cy="2946112"/>
          </a:xfrm>
          <a:prstGeom prst="rect">
            <a:avLst/>
          </a:prstGeom>
          <a:noFill/>
          <a:ln w="12700" cap="flat" cmpd="sng" algn="ctr">
            <a:solidFill>
              <a:sysClr val="windowText" lastClr="000000"/>
            </a:solidFill>
            <a:prstDash val="dash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56" name="文本框 55"/>
          <p:cNvSpPr txBox="1"/>
          <p:nvPr/>
        </p:nvSpPr>
        <p:spPr>
          <a:xfrm>
            <a:off x="2946595" y="1664863"/>
            <a:ext cx="7489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kumimoji="1" lang="zh-CN" altLang="en-US" sz="1100" dirty="0" smtClean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调度中心</a:t>
            </a:r>
            <a:endParaRPr kumimoji="1" lang="zh-CN" altLang="en-US" sz="1100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7" name="文本框 56"/>
          <p:cNvSpPr txBox="1"/>
          <p:nvPr/>
        </p:nvSpPr>
        <p:spPr>
          <a:xfrm>
            <a:off x="3785520" y="1844218"/>
            <a:ext cx="113204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kumimoji="1" lang="zh-CN" altLang="en-US" sz="1100" dirty="0" smtClean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分片参数：</a:t>
            </a:r>
            <a:r>
              <a:rPr kumimoji="1" lang="en-US" altLang="zh-CN" sz="1100" dirty="0" smtClean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0,</a:t>
            </a:r>
            <a:r>
              <a:rPr kumimoji="1" lang="zh-CN" altLang="en-US" sz="1100" dirty="0" smtClean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kumimoji="1" lang="en-US" altLang="zh-CN" sz="1100" dirty="0" smtClean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  <a:endParaRPr kumimoji="1" lang="zh-CN" altLang="en-US" sz="1100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8" name="文本框 57"/>
          <p:cNvSpPr txBox="1"/>
          <p:nvPr/>
        </p:nvSpPr>
        <p:spPr>
          <a:xfrm>
            <a:off x="3785519" y="2260653"/>
            <a:ext cx="113204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kumimoji="1" lang="zh-CN" altLang="en-US" sz="1100" dirty="0" smtClean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分片参数：</a:t>
            </a:r>
            <a:r>
              <a:rPr kumimoji="1" lang="en-US" altLang="zh-CN" sz="11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kumimoji="1" lang="en-US" altLang="zh-CN" sz="1100" dirty="0" smtClean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</a:t>
            </a:r>
            <a:r>
              <a:rPr kumimoji="1" lang="zh-CN" altLang="en-US" sz="1100" dirty="0" smtClean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kumimoji="1" lang="en-US" altLang="zh-CN" sz="1100" dirty="0" smtClean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  <a:endParaRPr kumimoji="1" lang="zh-CN" altLang="en-US" sz="1100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9" name="文本框 58"/>
          <p:cNvSpPr txBox="1"/>
          <p:nvPr/>
        </p:nvSpPr>
        <p:spPr>
          <a:xfrm>
            <a:off x="3785518" y="2681507"/>
            <a:ext cx="113204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kumimoji="1" lang="zh-CN" altLang="en-US" sz="1100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分片参数：</a:t>
            </a:r>
            <a:r>
              <a:rPr kumimoji="1" lang="en-US" altLang="zh-CN" sz="1100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2,</a:t>
            </a:r>
            <a:r>
              <a:rPr kumimoji="1" lang="zh-CN" altLang="en-US" sz="1100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kumimoji="1" lang="en-US" altLang="zh-CN" sz="1100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  <a:endParaRPr kumimoji="1" lang="zh-CN" altLang="en-US" sz="11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60" name="文本框 59"/>
          <p:cNvSpPr txBox="1"/>
          <p:nvPr/>
        </p:nvSpPr>
        <p:spPr>
          <a:xfrm>
            <a:off x="6762374" y="4686017"/>
            <a:ext cx="130676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kumimoji="1" lang="zh-CN" altLang="en-US" sz="1100" dirty="0" smtClean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总数据量</a:t>
            </a:r>
            <a:r>
              <a:rPr kumimoji="1" lang="en-US" altLang="zh-CN" sz="1100" dirty="0" smtClean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30000</a:t>
            </a:r>
            <a:r>
              <a:rPr kumimoji="1" lang="zh-CN" altLang="en-US" sz="1100" dirty="0" smtClean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条</a:t>
            </a:r>
            <a:endParaRPr kumimoji="1" lang="zh-CN" altLang="en-US" sz="1100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61" name="文本框 60"/>
          <p:cNvSpPr txBox="1"/>
          <p:nvPr/>
        </p:nvSpPr>
        <p:spPr>
          <a:xfrm>
            <a:off x="6177731" y="1808755"/>
            <a:ext cx="87235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kumimoji="1" lang="en-US" altLang="zh-CN" sz="11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kumimoji="1" lang="zh-CN" altLang="en-US" sz="1100" dirty="0" smtClean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kumimoji="1" lang="en-US" altLang="zh-CN" sz="1100" dirty="0" smtClean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~</a:t>
            </a:r>
            <a:r>
              <a:rPr kumimoji="1" lang="zh-CN" altLang="en-US" sz="1100" dirty="0" smtClean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kumimoji="1" lang="en-US" altLang="zh-CN" sz="1100" dirty="0" smtClean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10000</a:t>
            </a:r>
            <a:endParaRPr kumimoji="1" lang="zh-CN" altLang="en-US" sz="1100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62" name="文本框 61"/>
          <p:cNvSpPr txBox="1"/>
          <p:nvPr/>
        </p:nvSpPr>
        <p:spPr>
          <a:xfrm>
            <a:off x="6177731" y="2251713"/>
            <a:ext cx="120577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kumimoji="1" lang="en-US" altLang="zh-CN" sz="1100" dirty="0" smtClean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10001</a:t>
            </a:r>
            <a:r>
              <a:rPr kumimoji="1" lang="zh-CN" altLang="en-US" sz="1100" dirty="0" smtClean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kumimoji="1" lang="en-US" altLang="zh-CN" sz="1100" dirty="0" smtClean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~</a:t>
            </a:r>
            <a:r>
              <a:rPr kumimoji="1" lang="zh-CN" altLang="en-US" sz="1100" dirty="0" smtClean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kumimoji="1" lang="en-US" altLang="zh-CN" sz="1100" dirty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kumimoji="1" lang="en-US" altLang="zh-CN" sz="1100" dirty="0" smtClean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0000</a:t>
            </a:r>
            <a:endParaRPr kumimoji="1" lang="zh-CN" altLang="en-US" sz="1100" dirty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63" name="文本框 62"/>
          <p:cNvSpPr txBox="1"/>
          <p:nvPr/>
        </p:nvSpPr>
        <p:spPr>
          <a:xfrm>
            <a:off x="6177731" y="2669901"/>
            <a:ext cx="120577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kumimoji="1" lang="en-US" altLang="zh-CN" sz="1100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20001</a:t>
            </a:r>
            <a:r>
              <a:rPr kumimoji="1" lang="zh-CN" altLang="en-US" sz="1100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kumimoji="1" lang="en-US" altLang="zh-CN" sz="1100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~</a:t>
            </a:r>
            <a:r>
              <a:rPr kumimoji="1" lang="zh-CN" altLang="en-US" sz="1100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kumimoji="1" lang="en-US" altLang="zh-CN" sz="1100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30000</a:t>
            </a:r>
            <a:endParaRPr kumimoji="1" lang="zh-CN" altLang="en-US" sz="11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64" name="矩形 63"/>
          <p:cNvSpPr/>
          <p:nvPr/>
        </p:nvSpPr>
        <p:spPr>
          <a:xfrm>
            <a:off x="8523288" y="1290489"/>
            <a:ext cx="1825159" cy="1246595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ysClr val="windowText" lastClr="000000">
                <a:lumMod val="65000"/>
                <a:lumOff val="35000"/>
              </a:sysClr>
            </a:solidFill>
            <a:prstDash val="solid"/>
            <a:headEnd type="none"/>
            <a:tailEnd type="triangle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意义：</a:t>
            </a:r>
          </a:p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en-US" altLang="zh-CN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kumimoji="1" lang="zh-CN" alt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、协同处理大量数据</a:t>
            </a:r>
          </a:p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en-US" altLang="zh-CN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kumimoji="1" lang="zh-CN" alt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、动态扩容，动态分片</a:t>
            </a:r>
          </a:p>
        </p:txBody>
      </p:sp>
      <p:sp>
        <p:nvSpPr>
          <p:cNvPr id="65" name="矩形 64"/>
          <p:cNvSpPr/>
          <p:nvPr/>
        </p:nvSpPr>
        <p:spPr>
          <a:xfrm>
            <a:off x="3159175" y="3349165"/>
            <a:ext cx="303651" cy="943219"/>
          </a:xfrm>
          <a:prstGeom prst="rect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注册中心</a:t>
            </a:r>
            <a:endParaRPr kumimoji="1" lang="zh-CN" alt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</a:endParaRPr>
          </a:p>
        </p:txBody>
      </p:sp>
      <p:cxnSp>
        <p:nvCxnSpPr>
          <p:cNvPr id="66" name="肘形连接符 65"/>
          <p:cNvCxnSpPr/>
          <p:nvPr/>
        </p:nvCxnSpPr>
        <p:spPr>
          <a:xfrm rot="5400000">
            <a:off x="4277968" y="2510887"/>
            <a:ext cx="724319" cy="1895454"/>
          </a:xfrm>
          <a:prstGeom prst="bentConnector2">
            <a:avLst/>
          </a:prstGeom>
          <a:noFill/>
          <a:ln w="12700" cap="flat" cmpd="sng" algn="ctr">
            <a:solidFill>
              <a:srgbClr val="FF0000"/>
            </a:solidFill>
            <a:prstDash val="solid"/>
            <a:headEnd type="none"/>
            <a:tailEnd type="triangle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67" name="文本框 66"/>
          <p:cNvSpPr txBox="1"/>
          <p:nvPr/>
        </p:nvSpPr>
        <p:spPr>
          <a:xfrm>
            <a:off x="4185027" y="3533075"/>
            <a:ext cx="7489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kumimoji="1" lang="zh-CN" altLang="en-US" sz="110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心跳注册</a:t>
            </a:r>
            <a:endParaRPr kumimoji="1" lang="zh-CN" altLang="en-US" sz="11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758</Words>
  <Application>Microsoft Macintosh PowerPoint</Application>
  <PresentationFormat>宽屏</PresentationFormat>
  <Paragraphs>529</Paragraphs>
  <Slides>10</Slides>
  <Notes>8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Heiti SC Light</vt:lpstr>
      <vt:lpstr>MS PGothic</vt:lpstr>
      <vt:lpstr>宋体</vt:lpstr>
      <vt:lpstr>微软雅黑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Microsoft Office 用户</cp:lastModifiedBy>
  <cp:revision>409</cp:revision>
  <dcterms:created xsi:type="dcterms:W3CDTF">2015-05-05T08:02:00Z</dcterms:created>
  <dcterms:modified xsi:type="dcterms:W3CDTF">2019-10-11T02:18:00Z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2052-10.1.0.7520</vt:lpwstr>
  </property>
</Properties>
</file>